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6"/>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146847259" r:id="rId18"/>
    <p:sldId id="2146847095" r:id="rId19"/>
    <p:sldId id="288" r:id="rId20"/>
    <p:sldId id="296" r:id="rId21"/>
    <p:sldId id="2146847111" r:id="rId22"/>
    <p:sldId id="2076136328" r:id="rId23"/>
    <p:sldId id="2146847260" r:id="rId24"/>
    <p:sldId id="2076136334" r:id="rId25"/>
    <p:sldId id="2076136258" r:id="rId26"/>
    <p:sldId id="2076136274" r:id="rId27"/>
    <p:sldId id="2146847208" r:id="rId28"/>
    <p:sldId id="2146847137" r:id="rId29"/>
    <p:sldId id="2146847215" r:id="rId30"/>
    <p:sldId id="2146847216" r:id="rId31"/>
    <p:sldId id="2146847217" r:id="rId32"/>
    <p:sldId id="2146847214" r:id="rId33"/>
    <p:sldId id="2146847219" r:id="rId34"/>
    <p:sldId id="2146847218" r:id="rId35"/>
    <p:sldId id="2146847244" r:id="rId36"/>
    <p:sldId id="2146847237" r:id="rId37"/>
    <p:sldId id="2146847241" r:id="rId38"/>
    <p:sldId id="2146847245" r:id="rId39"/>
    <p:sldId id="2146847246" r:id="rId40"/>
    <p:sldId id="2146847247" r:id="rId41"/>
    <p:sldId id="2146847258" r:id="rId42"/>
    <p:sldId id="2146847248" r:id="rId43"/>
    <p:sldId id="2146847238" r:id="rId44"/>
    <p:sldId id="2146847239" r:id="rId45"/>
    <p:sldId id="2146847240" r:id="rId46"/>
    <p:sldId id="2146847242" r:id="rId47"/>
    <p:sldId id="2146847220" r:id="rId48"/>
    <p:sldId id="2146847204" r:id="rId49"/>
    <p:sldId id="2146847209" r:id="rId50"/>
    <p:sldId id="2146847211" r:id="rId51"/>
    <p:sldId id="2146847210" r:id="rId52"/>
    <p:sldId id="2146847133" r:id="rId53"/>
    <p:sldId id="2146847223" r:id="rId54"/>
    <p:sldId id="2146847224" r:id="rId55"/>
    <p:sldId id="2146847222" r:id="rId56"/>
    <p:sldId id="258" r:id="rId57"/>
    <p:sldId id="2146847225" r:id="rId58"/>
    <p:sldId id="2146847138" r:id="rId59"/>
    <p:sldId id="2146847226" r:id="rId60"/>
    <p:sldId id="2146847128" r:id="rId61"/>
    <p:sldId id="877" r:id="rId62"/>
    <p:sldId id="2146847175" r:id="rId63"/>
    <p:sldId id="845" r:id="rId64"/>
    <p:sldId id="2076136319" r:id="rId65"/>
    <p:sldId id="2146847205" r:id="rId66"/>
    <p:sldId id="2146847165" r:id="rId67"/>
    <p:sldId id="2146847173" r:id="rId68"/>
    <p:sldId id="2146847195" r:id="rId69"/>
    <p:sldId id="2146847164" r:id="rId70"/>
    <p:sldId id="2146847174" r:id="rId71"/>
    <p:sldId id="2076136332" r:id="rId72"/>
    <p:sldId id="2076136335" r:id="rId73"/>
    <p:sldId id="2146847130" r:id="rId74"/>
    <p:sldId id="2146847148" r:id="rId75"/>
    <p:sldId id="2146847149" r:id="rId76"/>
    <p:sldId id="2146847150" r:id="rId77"/>
    <p:sldId id="2146847151" r:id="rId78"/>
    <p:sldId id="2146847197" r:id="rId79"/>
    <p:sldId id="2146847152" r:id="rId80"/>
    <p:sldId id="2146847153" r:id="rId81"/>
    <p:sldId id="2146847154" r:id="rId82"/>
    <p:sldId id="2146847155" r:id="rId83"/>
    <p:sldId id="2146847129" r:id="rId84"/>
    <p:sldId id="1563" r:id="rId85"/>
    <p:sldId id="2146847250" r:id="rId86"/>
    <p:sldId id="2146847249" r:id="rId87"/>
    <p:sldId id="2146847142" r:id="rId88"/>
    <p:sldId id="2076136299" r:id="rId89"/>
    <p:sldId id="2146847177" r:id="rId90"/>
    <p:sldId id="2146847178" r:id="rId91"/>
    <p:sldId id="2146847144" r:id="rId92"/>
    <p:sldId id="2146847180" r:id="rId93"/>
    <p:sldId id="2146847179" r:id="rId94"/>
    <p:sldId id="2146847221" r:id="rId95"/>
    <p:sldId id="2146847184" r:id="rId96"/>
    <p:sldId id="2146847181" r:id="rId97"/>
    <p:sldId id="2146847185" r:id="rId98"/>
    <p:sldId id="2146847186" r:id="rId99"/>
    <p:sldId id="2146847183" r:id="rId100"/>
    <p:sldId id="2146847134" r:id="rId101"/>
    <p:sldId id="521" r:id="rId102"/>
    <p:sldId id="2146847227" r:id="rId103"/>
    <p:sldId id="2146847229" r:id="rId104"/>
    <p:sldId id="2146847230" r:id="rId105"/>
    <p:sldId id="2146847228" r:id="rId106"/>
    <p:sldId id="2146847232" r:id="rId107"/>
    <p:sldId id="2146847233" r:id="rId108"/>
    <p:sldId id="523" r:id="rId109"/>
    <p:sldId id="2146847234" r:id="rId110"/>
    <p:sldId id="522" r:id="rId111"/>
    <p:sldId id="2146847253" r:id="rId112"/>
    <p:sldId id="2146847254" r:id="rId113"/>
    <p:sldId id="2146847255" r:id="rId114"/>
    <p:sldId id="2146847256" r:id="rId115"/>
    <p:sldId id="2146847257" r:id="rId116"/>
    <p:sldId id="2146847251" r:id="rId117"/>
    <p:sldId id="2076136293" r:id="rId118"/>
    <p:sldId id="2146847187" r:id="rId119"/>
    <p:sldId id="2076136298" r:id="rId120"/>
    <p:sldId id="2076136296" r:id="rId121"/>
    <p:sldId id="2076136297" r:id="rId122"/>
    <p:sldId id="2146847194" r:id="rId123"/>
    <p:sldId id="2146847193" r:id="rId124"/>
    <p:sldId id="2146847191" r:id="rId125"/>
    <p:sldId id="2146847192" r:id="rId126"/>
    <p:sldId id="2076136313" r:id="rId127"/>
    <p:sldId id="2076136308" r:id="rId128"/>
    <p:sldId id="2076136348" r:id="rId129"/>
    <p:sldId id="2076136349" r:id="rId130"/>
    <p:sldId id="2076136350" r:id="rId131"/>
    <p:sldId id="2076136351" r:id="rId132"/>
    <p:sldId id="2076136352" r:id="rId133"/>
    <p:sldId id="2146847147" r:id="rId134"/>
    <p:sldId id="2146847261"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74" d="100"/>
          <a:sy n="74" d="100"/>
        </p:scale>
        <p:origin x="72" y="536"/>
      </p:cViewPr>
      <p:guideLst/>
    </p:cSldViewPr>
  </p:slideViewPr>
  <p:notesTextViewPr>
    <p:cViewPr>
      <p:scale>
        <a:sx n="1" d="1"/>
        <a:sy n="1" d="1"/>
      </p:scale>
      <p:origin x="0" y="0"/>
    </p:cViewPr>
  </p:notesTextViewPr>
  <p:sorterViewPr>
    <p:cViewPr varScale="1">
      <p:scale>
        <a:sx n="1" d="1"/>
        <a:sy n="1" d="1"/>
      </p:scale>
      <p:origin x="0" y="-269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54</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1/16/2023 3:12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73</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76</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117</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E075F-4FBC-4D96-B459-C2DCA0C97FAF}" type="slidenum">
              <a:rPr lang="en-US" smtClean="0"/>
              <a:t>16</a:t>
            </a:fld>
            <a:endParaRPr lang="en-US"/>
          </a:p>
        </p:txBody>
      </p:sp>
    </p:spTree>
    <p:extLst>
      <p:ext uri="{BB962C8B-B14F-4D97-AF65-F5344CB8AC3E}">
        <p14:creationId xmlns:p14="http://schemas.microsoft.com/office/powerpoint/2010/main" val="308283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1/16/2023 3:12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1/16/2023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1/16/2023 3:12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45</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53</a:t>
            </a:fld>
            <a:endParaRPr lang="en-US"/>
          </a:p>
        </p:txBody>
      </p:sp>
    </p:spTree>
    <p:extLst>
      <p:ext uri="{BB962C8B-B14F-4D97-AF65-F5344CB8AC3E}">
        <p14:creationId xmlns:p14="http://schemas.microsoft.com/office/powerpoint/2010/main" val="292643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1/16/2023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1/16/2023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image" Target="../media/image1040.png"/><Relationship Id="rId7" Type="http://schemas.openxmlformats.org/officeDocument/2006/relationships/image" Target="../media/image117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2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1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29.jpeg"/></Relationships>
</file>

<file path=ppt/slides/_rels/slide11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26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50.png"/><Relationship Id="rId5" Type="http://schemas.openxmlformats.org/officeDocument/2006/relationships/image" Target="../media/image550.png"/><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2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6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publicdomainpictures.net/en/view-image.php?image=328405&amp;picture=rainbow-background-of-colorful-colors" TargetMode="Externa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hyperlink" Target="https://www.freeimageslive.co.uk/free_stock_image/sketched-heart-jp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4.xml"/><Relationship Id="rId7" Type="http://schemas.openxmlformats.org/officeDocument/2006/relationships/image" Target="../media/image22.png"/><Relationship Id="rId12" Type="http://schemas.microsoft.com/office/2007/relationships/hdphoto" Target="../media/hdphoto1.wdp"/><Relationship Id="rId17"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2.png"/><Relationship Id="rId1" Type="http://schemas.openxmlformats.org/officeDocument/2006/relationships/slideLayout" Target="../slideLayouts/slideLayout2.xml"/><Relationship Id="rId5" Type="http://schemas.openxmlformats.org/officeDocument/2006/relationships/image" Target="../media/image361.png"/><Relationship Id="rId4" Type="http://schemas.openxmlformats.org/officeDocument/2006/relationships/image" Target="../media/image37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2.png"/><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81.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microsoft.github.io/z3guide/programming/Example%20Programs/MBQI"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1.png"/><Relationship Id="rId7" Type="http://schemas.openxmlformats.org/officeDocument/2006/relationships/image" Target="../media/image75.png"/><Relationship Id="rId2"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31.png"/><Relationship Id="rId4" Type="http://schemas.openxmlformats.org/officeDocument/2006/relationships/image" Target="../media/image721.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2.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106.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9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9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8.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16,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940858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QSAT</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a:xfrm>
            <a:off x="756968" y="1742447"/>
            <a:ext cx="10515600" cy="4351338"/>
          </a:xfrm>
        </p:spPr>
        <p:txBody>
          <a:bodyPr>
            <a:normAutofit/>
          </a:bodyPr>
          <a:lstStyle/>
          <a:p>
            <a:endParaRPr lang="en-US" dirty="0"/>
          </a:p>
          <a:p>
            <a:endParaRPr lang="en-US" dirty="0"/>
          </a:p>
          <a:p>
            <a:endParaRPr lang="en-US" dirty="0"/>
          </a:p>
          <a:p>
            <a:pPr marL="0" indent="0">
              <a:buNone/>
            </a:pPr>
            <a:endParaRPr lang="en-US" dirty="0"/>
          </a:p>
          <a:p>
            <a:endParaRPr lang="en-US" dirty="0"/>
          </a:p>
          <a:p>
            <a:pPr marL="457200" lvl="1" indent="0">
              <a:buNone/>
            </a:pPr>
            <a:endParaRPr lang="en-US" dirty="0"/>
          </a:p>
        </p:txBody>
      </p:sp>
      <p:pic>
        <p:nvPicPr>
          <p:cNvPr id="6" name="Picture 5">
            <a:extLst>
              <a:ext uri="{FF2B5EF4-FFF2-40B4-BE49-F238E27FC236}">
                <a16:creationId xmlns:a16="http://schemas.microsoft.com/office/drawing/2014/main" id="{612B6E91-4D9F-7CD1-07AF-A596B2105BEB}"/>
              </a:ext>
            </a:extLst>
          </p:cNvPr>
          <p:cNvPicPr>
            <a:picLocks noChangeAspect="1"/>
          </p:cNvPicPr>
          <p:nvPr/>
        </p:nvPicPr>
        <p:blipFill>
          <a:blip r:embed="rId2"/>
          <a:stretch>
            <a:fillRect/>
          </a:stretch>
        </p:blipFill>
        <p:spPr>
          <a:xfrm>
            <a:off x="3088253" y="573547"/>
            <a:ext cx="7513611" cy="1888818"/>
          </a:xfrm>
          <a:prstGeom prst="rect">
            <a:avLst/>
          </a:prstGeom>
        </p:spPr>
      </p:pic>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DB1AEB35-7F2D-1497-9395-102CAB8AD4A9}"/>
                  </a:ext>
                </a:extLst>
              </p:cNvPr>
              <p:cNvSpPr/>
              <p:nvPr/>
            </p:nvSpPr>
            <p:spPr>
              <a:xfrm>
                <a:off x="3088253" y="4039075"/>
                <a:ext cx="7056407"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sub>
                    </m:sSub>
                    <m:r>
                      <a:rPr lang="en-US" sz="3200" i="1" dirty="0">
                        <a:latin typeface="Cambria Math" panose="02040503050406030204" pitchFamily="18" charset="0"/>
                      </a:rPr>
                      <m:t>∧ </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−1 </m:t>
                        </m:r>
                      </m:sub>
                    </m:sSub>
                    <m:r>
                      <a:rPr lang="en-US" sz="3200" i="1" dirty="0">
                        <a:latin typeface="Cambria Math" panose="02040503050406030204" pitchFamily="18" charset="0"/>
                      </a:rPr>
                      <m:t> = </m:t>
                    </m:r>
                    <m:r>
                      <a:rPr lang="en-US" sz="3200" i="1" dirty="0">
                        <a:latin typeface="Cambria Math" panose="02040503050406030204" pitchFamily="18" charset="0"/>
                      </a:rPr>
                      <m:t>𝑀</m:t>
                    </m:r>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m:t>
                        </m:r>
                      </m:sub>
                    </m:sSub>
                    <m:r>
                      <a:rPr lang="en-US" sz="3200" i="1" dirty="0">
                        <a:latin typeface="Cambria Math" panose="02040503050406030204" pitchFamily="18" charset="0"/>
                      </a:rPr>
                      <m:t>)</m:t>
                    </m:r>
                  </m:oMath>
                </a14:m>
                <a:endParaRPr lang="en-US" sz="3200" dirty="0"/>
              </a:p>
            </p:txBody>
          </p:sp>
        </mc:Choice>
        <mc:Fallback xmlns="">
          <p:sp>
            <p:nvSpPr>
              <p:cNvPr id="7" name="Rectangle: Rounded Corners 6">
                <a:extLst>
                  <a:ext uri="{FF2B5EF4-FFF2-40B4-BE49-F238E27FC236}">
                    <a16:creationId xmlns:a16="http://schemas.microsoft.com/office/drawing/2014/main" id="{DB1AEB35-7F2D-1497-9395-102CAB8AD4A9}"/>
                  </a:ext>
                </a:extLst>
              </p:cNvPr>
              <p:cNvSpPr>
                <a:spLocks noRot="1" noChangeAspect="1" noMove="1" noResize="1" noEditPoints="1" noAdjustHandles="1" noChangeArrowheads="1" noChangeShapeType="1" noTextEdit="1"/>
              </p:cNvSpPr>
              <p:nvPr/>
            </p:nvSpPr>
            <p:spPr>
              <a:xfrm>
                <a:off x="3088253" y="4039075"/>
                <a:ext cx="7056407" cy="973559"/>
              </a:xfrm>
              <a:prstGeom prst="roundRect">
                <a:avLst/>
              </a:prstGeom>
              <a:blipFill>
                <a:blip r:embed="rId3"/>
                <a:stretch>
                  <a:fillRect l="-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61BDEEF5-9CF1-3483-07BA-D5652945D288}"/>
                  </a:ext>
                </a:extLst>
              </p:cNvPr>
              <p:cNvSpPr/>
              <p:nvPr/>
            </p:nvSpPr>
            <p:spPr>
              <a:xfrm>
                <a:off x="3131388" y="5510418"/>
                <a:ext cx="7056406"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r>
                          <a:rPr lang="en-US" sz="3200" b="0" i="1" dirty="0" smtClean="0">
                            <a:latin typeface="Cambria Math" panose="02040503050406030204" pitchFamily="18" charset="0"/>
                          </a:rPr>
                          <m:t>+1 </m:t>
                        </m:r>
                      </m:sub>
                    </m:sSub>
                    <m:r>
                      <a:rPr lang="en-US" sz="3200" b="0" i="1" dirty="0" smtClean="0">
                        <a:latin typeface="Cambria Math" panose="02040503050406030204" pitchFamily="18" charset="0"/>
                      </a:rPr>
                      <m:t>∧</m:t>
                    </m:r>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1" dirty="0" smtClean="0">
                            <a:latin typeface="Cambria Math" panose="02040503050406030204" pitchFamily="18" charset="0"/>
                          </a:rPr>
                          <m:t>≤</m:t>
                        </m:r>
                        <m:r>
                          <a:rPr lang="en-US" sz="3200" b="0" i="1" dirty="0" smtClean="0">
                            <a:latin typeface="Cambria Math" panose="02040503050406030204" pitchFamily="18" charset="0"/>
                          </a:rPr>
                          <m:t>𝑗</m:t>
                        </m:r>
                      </m:sub>
                    </m:sSub>
                    <m:r>
                      <a:rPr lang="en-US" sz="3200" i="1" dirty="0" smtClean="0">
                        <a:latin typeface="Cambria Math" panose="02040503050406030204" pitchFamily="18" charset="0"/>
                      </a:rPr>
                      <m:t> = </m:t>
                    </m:r>
                    <m:r>
                      <a:rPr lang="en-US" sz="3200" i="1" dirty="0" smtClean="0">
                        <a:latin typeface="Cambria Math" panose="02040503050406030204" pitchFamily="18" charset="0"/>
                      </a:rPr>
                      <m:t>𝑀</m:t>
                    </m:r>
                    <m:r>
                      <a:rPr lang="en-US" sz="320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sub>
                    </m:sSub>
                    <m:r>
                      <a:rPr lang="en-US" sz="3200" i="1" dirty="0" smtClean="0">
                        <a:latin typeface="Cambria Math" panose="02040503050406030204" pitchFamily="18" charset="0"/>
                      </a:rPr>
                      <m:t>)</m:t>
                    </m:r>
                  </m:oMath>
                </a14:m>
                <a:endParaRPr lang="en-US" sz="2400" dirty="0"/>
              </a:p>
            </p:txBody>
          </p:sp>
        </mc:Choice>
        <mc:Fallback xmlns="">
          <p:sp>
            <p:nvSpPr>
              <p:cNvPr id="8" name="Rectangle: Rounded Corners 7">
                <a:extLst>
                  <a:ext uri="{FF2B5EF4-FFF2-40B4-BE49-F238E27FC236}">
                    <a16:creationId xmlns:a16="http://schemas.microsoft.com/office/drawing/2014/main" id="{61BDEEF5-9CF1-3483-07BA-D5652945D288}"/>
                  </a:ext>
                </a:extLst>
              </p:cNvPr>
              <p:cNvSpPr>
                <a:spLocks noRot="1" noChangeAspect="1" noMove="1" noResize="1" noEditPoints="1" noAdjustHandles="1" noChangeArrowheads="1" noChangeShapeType="1" noTextEdit="1"/>
              </p:cNvSpPr>
              <p:nvPr/>
            </p:nvSpPr>
            <p:spPr>
              <a:xfrm>
                <a:off x="3131388" y="5510418"/>
                <a:ext cx="7056406" cy="97355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92FA3E-7B3F-F804-57A7-7A9AC1D05D14}"/>
                  </a:ext>
                </a:extLst>
              </p:cNvPr>
              <p:cNvSpPr txBox="1"/>
              <p:nvPr/>
            </p:nvSpPr>
            <p:spPr>
              <a:xfrm>
                <a:off x="1381307" y="4330031"/>
                <a:ext cx="530525"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sub>
                    </m:sSub>
                  </m:oMath>
                </a14:m>
                <a:r>
                  <a:rPr lang="en-US" dirty="0"/>
                  <a:t> </a:t>
                </a:r>
              </a:p>
            </p:txBody>
          </p:sp>
        </mc:Choice>
        <mc:Fallback xmlns="">
          <p:sp>
            <p:nvSpPr>
              <p:cNvPr id="10" name="TextBox 9">
                <a:extLst>
                  <a:ext uri="{FF2B5EF4-FFF2-40B4-BE49-F238E27FC236}">
                    <a16:creationId xmlns:a16="http://schemas.microsoft.com/office/drawing/2014/main" id="{7992FA3E-7B3F-F804-57A7-7A9AC1D05D14}"/>
                  </a:ext>
                </a:extLst>
              </p:cNvPr>
              <p:cNvSpPr txBox="1">
                <a:spLocks noRot="1" noChangeAspect="1" noMove="1" noResize="1" noEditPoints="1" noAdjustHandles="1" noChangeArrowheads="1" noChangeShapeType="1" noTextEdit="1"/>
              </p:cNvSpPr>
              <p:nvPr/>
            </p:nvSpPr>
            <p:spPr>
              <a:xfrm>
                <a:off x="1381307" y="4330031"/>
                <a:ext cx="530525" cy="391646"/>
              </a:xfrm>
              <a:prstGeom prst="rect">
                <a:avLst/>
              </a:prstGeom>
              <a:blipFill>
                <a:blip r:embed="rId5"/>
                <a:stretch>
                  <a:fillRect l="-2299"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430C3-CD40-3B11-7A92-57087B47AD65}"/>
                  </a:ext>
                </a:extLst>
              </p:cNvPr>
              <p:cNvSpPr txBox="1"/>
              <p:nvPr/>
            </p:nvSpPr>
            <p:spPr>
              <a:xfrm>
                <a:off x="711143" y="5801374"/>
                <a:ext cx="187085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7D7430C3-CD40-3B11-7A92-57087B47AD65}"/>
                  </a:ext>
                </a:extLst>
              </p:cNvPr>
              <p:cNvSpPr txBox="1">
                <a:spLocks noRot="1" noChangeAspect="1" noMove="1" noResize="1" noEditPoints="1" noAdjustHandles="1" noChangeArrowheads="1" noChangeShapeType="1" noTextEdit="1"/>
              </p:cNvSpPr>
              <p:nvPr/>
            </p:nvSpPr>
            <p:spPr>
              <a:xfrm>
                <a:off x="711143" y="5801374"/>
                <a:ext cx="1870851" cy="391646"/>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187192-33D7-0A33-36EF-F7E20938361D}"/>
                  </a:ext>
                </a:extLst>
              </p:cNvPr>
              <p:cNvSpPr txBox="1"/>
              <p:nvPr/>
            </p:nvSpPr>
            <p:spPr>
              <a:xfrm>
                <a:off x="6400800" y="2974351"/>
                <a:ext cx="5610857"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𝐹</m:t>
                          </m:r>
                        </m:e>
                        <m:sub>
                          <m:r>
                            <a:rPr lang="en-US" sz="2400" i="1" dirty="0">
                              <a:latin typeface="Cambria Math" panose="02040503050406030204" pitchFamily="18" charset="0"/>
                            </a:rPr>
                            <m:t>𝑗</m:t>
                          </m:r>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𝑗</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 </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sub>
                      </m:sSub>
                      <m:r>
                        <a:rPr lang="en-US" sz="2400" i="1" dirty="0" smtClean="0">
                          <a:latin typeface="Cambria Math" panose="02040503050406030204" pitchFamily="18" charset="0"/>
                        </a:rPr>
                        <m:t> = </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m:t>
                          </m:r>
                          <m:r>
                            <a:rPr lang="en-US" sz="2400" i="1" dirty="0">
                              <a:latin typeface="Cambria Math" panose="02040503050406030204" pitchFamily="18" charset="0"/>
                            </a:rPr>
                            <m:t>𝑗</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6187192-33D7-0A33-36EF-F7E20938361D}"/>
                  </a:ext>
                </a:extLst>
              </p:cNvPr>
              <p:cNvSpPr txBox="1">
                <a:spLocks noRot="1" noChangeAspect="1" noMove="1" noResize="1" noEditPoints="1" noAdjustHandles="1" noChangeArrowheads="1" noChangeShapeType="1" noTextEdit="1"/>
              </p:cNvSpPr>
              <p:nvPr/>
            </p:nvSpPr>
            <p:spPr>
              <a:xfrm>
                <a:off x="6400800" y="2974351"/>
                <a:ext cx="5610857" cy="491417"/>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28E6C6-5A6A-1488-7BAD-227DFC639E82}"/>
                  </a:ext>
                </a:extLst>
              </p:cNvPr>
              <p:cNvSpPr txBox="1"/>
              <p:nvPr/>
            </p:nvSpPr>
            <p:spPr>
              <a:xfrm>
                <a:off x="1381307" y="3302558"/>
                <a:ext cx="6094562"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p>
            </p:txBody>
          </p:sp>
        </mc:Choice>
        <mc:Fallback xmlns="">
          <p:sp>
            <p:nvSpPr>
              <p:cNvPr id="17" name="TextBox 16">
                <a:extLst>
                  <a:ext uri="{FF2B5EF4-FFF2-40B4-BE49-F238E27FC236}">
                    <a16:creationId xmlns:a16="http://schemas.microsoft.com/office/drawing/2014/main" id="{4C28E6C6-5A6A-1488-7BAD-227DFC639E82}"/>
                  </a:ext>
                </a:extLst>
              </p:cNvPr>
              <p:cNvSpPr txBox="1">
                <a:spLocks noRot="1" noChangeAspect="1" noMove="1" noResize="1" noEditPoints="1" noAdjustHandles="1" noChangeArrowheads="1" noChangeShapeType="1" noTextEdit="1"/>
              </p:cNvSpPr>
              <p:nvPr/>
            </p:nvSpPr>
            <p:spPr>
              <a:xfrm>
                <a:off x="1381307" y="3302558"/>
                <a:ext cx="6094562" cy="391646"/>
              </a:xfrm>
              <a:prstGeom prst="rect">
                <a:avLst/>
              </a:prstGeom>
              <a:blipFill>
                <a:blip r:embed="rId8"/>
                <a:stretch>
                  <a:fillRect l="-20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26D942-7BE9-4E27-F93A-9EF232CF449C}"/>
                  </a:ext>
                </a:extLst>
              </p:cNvPr>
              <p:cNvSpPr txBox="1"/>
              <p:nvPr/>
            </p:nvSpPr>
            <p:spPr>
              <a:xfrm>
                <a:off x="711143" y="5040408"/>
                <a:ext cx="2609307" cy="557910"/>
              </a:xfrm>
              <a:prstGeom prst="rect">
                <a:avLst/>
              </a:prstGeom>
              <a:noFill/>
            </p:spPr>
            <p:txBody>
              <a:bodyPr wrap="square">
                <a:spAutoFit/>
              </a:bodyPr>
              <a:lstStyle/>
              <a:p>
                <a:r>
                  <a:rPr lang="en-US" sz="2800" dirty="0"/>
                  <a:t>fix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 = </m:t>
                    </m:r>
                    <m:r>
                      <a:rPr lang="en-US" sz="2800" i="1" dirty="0" smtClean="0">
                        <a:latin typeface="Cambria Math" panose="02040503050406030204" pitchFamily="18" charset="0"/>
                      </a:rPr>
                      <m:t>𝑀</m:t>
                    </m:r>
                    <m:r>
                      <a:rPr lang="en-US" sz="280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m:t>
                    </m:r>
                  </m:oMath>
                </a14:m>
                <a:endParaRPr lang="en-US" sz="2800" dirty="0"/>
              </a:p>
            </p:txBody>
          </p:sp>
        </mc:Choice>
        <mc:Fallback xmlns="">
          <p:sp>
            <p:nvSpPr>
              <p:cNvPr id="19" name="TextBox 18">
                <a:extLst>
                  <a:ext uri="{FF2B5EF4-FFF2-40B4-BE49-F238E27FC236}">
                    <a16:creationId xmlns:a16="http://schemas.microsoft.com/office/drawing/2014/main" id="{F626D942-7BE9-4E27-F93A-9EF232CF449C}"/>
                  </a:ext>
                </a:extLst>
              </p:cNvPr>
              <p:cNvSpPr txBox="1">
                <a:spLocks noRot="1" noChangeAspect="1" noMove="1" noResize="1" noEditPoints="1" noAdjustHandles="1" noChangeArrowheads="1" noChangeShapeType="1" noTextEdit="1"/>
              </p:cNvSpPr>
              <p:nvPr/>
            </p:nvSpPr>
            <p:spPr>
              <a:xfrm>
                <a:off x="711143" y="5040408"/>
                <a:ext cx="2609307" cy="557910"/>
              </a:xfrm>
              <a:prstGeom prst="rect">
                <a:avLst/>
              </a:prstGeom>
              <a:blipFill>
                <a:blip r:embed="rId9"/>
                <a:stretch>
                  <a:fillRect l="-4907" t="-10989" b="-25275"/>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2D8FB83D-2D3D-1C3E-C3B2-45AF0DB0835B}"/>
              </a:ext>
            </a:extLst>
          </p:cNvPr>
          <p:cNvSpPr/>
          <p:nvPr/>
        </p:nvSpPr>
        <p:spPr>
          <a:xfrm>
            <a:off x="6262776" y="5011907"/>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C8DB6305-FD8C-C1C3-EF36-4B4D1BA30A1B}"/>
              </a:ext>
            </a:extLst>
          </p:cNvPr>
          <p:cNvCxnSpPr>
            <a:cxnSpLocks/>
            <a:stCxn id="8" idx="3"/>
          </p:cNvCxnSpPr>
          <p:nvPr/>
        </p:nvCxnSpPr>
        <p:spPr>
          <a:xfrm flipV="1">
            <a:off x="10187794" y="3694204"/>
            <a:ext cx="828136" cy="23029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9CCA3803-2F04-D8AD-8187-603F9704D555}"/>
              </a:ext>
            </a:extLst>
          </p:cNvPr>
          <p:cNvSpPr txBox="1"/>
          <p:nvPr/>
        </p:nvSpPr>
        <p:spPr>
          <a:xfrm>
            <a:off x="7194426" y="4968774"/>
            <a:ext cx="676211" cy="584775"/>
          </a:xfrm>
          <a:prstGeom prst="rect">
            <a:avLst/>
          </a:prstGeom>
          <a:noFill/>
        </p:spPr>
        <p:txBody>
          <a:bodyPr wrap="none" rtlCol="0">
            <a:spAutoFit/>
          </a:bodyPr>
          <a:lstStyle/>
          <a:p>
            <a:r>
              <a:rPr lang="en-US" sz="3200" dirty="0"/>
              <a:t>sat</a:t>
            </a:r>
          </a:p>
        </p:txBody>
      </p:sp>
      <p:sp>
        <p:nvSpPr>
          <p:cNvPr id="24" name="TextBox 23">
            <a:extLst>
              <a:ext uri="{FF2B5EF4-FFF2-40B4-BE49-F238E27FC236}">
                <a16:creationId xmlns:a16="http://schemas.microsoft.com/office/drawing/2014/main" id="{7686F250-837F-7D1C-52C0-ADD3DC93AA01}"/>
              </a:ext>
            </a:extLst>
          </p:cNvPr>
          <p:cNvSpPr txBox="1"/>
          <p:nvPr/>
        </p:nvSpPr>
        <p:spPr>
          <a:xfrm>
            <a:off x="10968222" y="4715610"/>
            <a:ext cx="1109022" cy="584775"/>
          </a:xfrm>
          <a:prstGeom prst="rect">
            <a:avLst/>
          </a:prstGeom>
          <a:noFill/>
        </p:spPr>
        <p:txBody>
          <a:bodyPr wrap="none" rtlCol="0">
            <a:spAutoFit/>
          </a:bodyPr>
          <a:lstStyle/>
          <a:p>
            <a:r>
              <a:rPr lang="en-US" sz="3200" dirty="0" err="1"/>
              <a:t>unsat</a:t>
            </a:r>
            <a:endParaRPr lang="en-US" sz="3200" dirty="0"/>
          </a:p>
        </p:txBody>
      </p:sp>
      <p:sp>
        <p:nvSpPr>
          <p:cNvPr id="25" name="Arrow: Down 24">
            <a:extLst>
              <a:ext uri="{FF2B5EF4-FFF2-40B4-BE49-F238E27FC236}">
                <a16:creationId xmlns:a16="http://schemas.microsoft.com/office/drawing/2014/main" id="{87C3CC28-0B54-5728-03DE-C7D0B539B3AA}"/>
              </a:ext>
            </a:extLst>
          </p:cNvPr>
          <p:cNvSpPr/>
          <p:nvPr/>
        </p:nvSpPr>
        <p:spPr>
          <a:xfrm>
            <a:off x="6246232" y="3540928"/>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090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a:t>
            </a:r>
          </a:p>
        </p:txBody>
      </p:sp>
      <p:pic>
        <p:nvPicPr>
          <p:cNvPr id="5" name="Picture 4">
            <a:extLst>
              <a:ext uri="{FF2B5EF4-FFF2-40B4-BE49-F238E27FC236}">
                <a16:creationId xmlns:a16="http://schemas.microsoft.com/office/drawing/2014/main" id="{BBF6619C-4F58-9E02-9258-EDF8541FDB27}"/>
              </a:ext>
            </a:extLst>
          </p:cNvPr>
          <p:cNvPicPr>
            <a:picLocks noChangeAspect="1"/>
          </p:cNvPicPr>
          <p:nvPr/>
        </p:nvPicPr>
        <p:blipFill>
          <a:blip r:embed="rId2"/>
          <a:stretch>
            <a:fillRect/>
          </a:stretch>
        </p:blipFill>
        <p:spPr>
          <a:xfrm>
            <a:off x="3050239" y="365125"/>
            <a:ext cx="9141761" cy="6127750"/>
          </a:xfrm>
          <a:prstGeom prst="rect">
            <a:avLst/>
          </a:prstGeom>
        </p:spPr>
      </p:pic>
    </p:spTree>
    <p:extLst>
      <p:ext uri="{BB962C8B-B14F-4D97-AF65-F5344CB8AC3E}">
        <p14:creationId xmlns:p14="http://schemas.microsoft.com/office/powerpoint/2010/main" val="66555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model-based projection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r>
                  <a:rPr lang="en-US" dirty="0"/>
                  <a:t>Finite set of projections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endParaRPr lang="en-US" dirty="0"/>
              </a:p>
              <a:p>
                <a:r>
                  <a:rPr lang="en-US" dirty="0"/>
                  <a:t>Dual projection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used to close case splits during search</a:t>
                </a:r>
              </a:p>
              <a:p>
                <a:endParaRPr lang="en-US" dirty="0"/>
              </a:p>
              <a:p>
                <a:endParaRPr lang="en-US" dirty="0"/>
              </a:p>
              <a:p>
                <a:r>
                  <a:rPr lang="en-US" dirty="0"/>
                  <a:t>Model is used for free variables (value of </a:t>
                </a:r>
                <a:r>
                  <a:rPr lang="en-US" i="1" dirty="0"/>
                  <a:t>x</a:t>
                </a:r>
                <a:r>
                  <a:rPr lang="en-US" dirty="0"/>
                  <a:t> is not needed in procedures)</a:t>
                </a:r>
              </a:p>
            </p:txBody>
          </p:sp>
        </mc:Choice>
        <mc:Fallback xmlns="">
          <p:sp>
            <p:nvSpPr>
              <p:cNvPr id="3" name="Content Placeholder 2">
                <a:extLst>
                  <a:ext uri="{FF2B5EF4-FFF2-40B4-BE49-F238E27FC236}">
                    <a16:creationId xmlns:a16="http://schemas.microsoft.com/office/drawing/2014/main" id="{60491974-9E16-2CAF-C2C0-1FDDCF1EA9C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41843513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theories </a:t>
            </a:r>
          </a:p>
        </p:txBody>
      </p:sp>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lstStyle/>
          <a:p>
            <a:r>
              <a:rPr lang="en-US" dirty="0"/>
              <a:t>LRA, LIA, NRA</a:t>
            </a:r>
          </a:p>
          <a:p>
            <a:r>
              <a:rPr lang="en-US" dirty="0"/>
              <a:t>Term algebras (disunification)</a:t>
            </a:r>
          </a:p>
          <a:p>
            <a:r>
              <a:rPr lang="en-US" dirty="0"/>
              <a:t>Some cases with arrays</a:t>
            </a:r>
          </a:p>
          <a:p>
            <a:r>
              <a:rPr lang="en-US" dirty="0"/>
              <a:t>Bit-vectors (z3 currently bit-blasts)</a:t>
            </a:r>
          </a:p>
          <a:p>
            <a:endParaRPr lang="en-US" dirty="0"/>
          </a:p>
        </p:txBody>
      </p:sp>
    </p:spTree>
    <p:extLst>
      <p:ext uri="{BB962C8B-B14F-4D97-AF65-F5344CB8AC3E}">
        <p14:creationId xmlns:p14="http://schemas.microsoft.com/office/powerpoint/2010/main" val="318804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40CE-5C7E-9CAC-662D-253A005C3D6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DB49B5-AF86-F5E9-3D37-161F8EF8BBCA}"/>
              </a:ext>
            </a:extLst>
          </p:cNvPr>
          <p:cNvPicPr>
            <a:picLocks noChangeAspect="1"/>
          </p:cNvPicPr>
          <p:nvPr/>
        </p:nvPicPr>
        <p:blipFill>
          <a:blip r:embed="rId2"/>
          <a:stretch>
            <a:fillRect/>
          </a:stretch>
        </p:blipFill>
        <p:spPr>
          <a:xfrm>
            <a:off x="310852" y="543562"/>
            <a:ext cx="11570295" cy="5512083"/>
          </a:xfrm>
          <a:prstGeom prst="rect">
            <a:avLst/>
          </a:prstGeom>
        </p:spPr>
      </p:pic>
    </p:spTree>
    <p:extLst>
      <p:ext uri="{BB962C8B-B14F-4D97-AF65-F5344CB8AC3E}">
        <p14:creationId xmlns:p14="http://schemas.microsoft.com/office/powerpoint/2010/main" val="3883333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3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3FCC-E197-D299-D23D-164A692D3AE2}"/>
              </a:ext>
            </a:extLst>
          </p:cNvPr>
          <p:cNvSpPr>
            <a:spLocks noGrp="1"/>
          </p:cNvSpPr>
          <p:nvPr>
            <p:ph type="title"/>
          </p:nvPr>
        </p:nvSpPr>
        <p:spPr/>
        <p:txBody>
          <a:bodyPr/>
          <a:lstStyle/>
          <a:p>
            <a:r>
              <a:rPr lang="en-US" dirty="0"/>
              <a:t>But, what about</a:t>
            </a:r>
          </a:p>
        </p:txBody>
      </p:sp>
      <p:pic>
        <p:nvPicPr>
          <p:cNvPr id="5" name="Picture 4">
            <a:extLst>
              <a:ext uri="{FF2B5EF4-FFF2-40B4-BE49-F238E27FC236}">
                <a16:creationId xmlns:a16="http://schemas.microsoft.com/office/drawing/2014/main" id="{95D06367-494E-5BFE-3F66-4A3BC348D778}"/>
              </a:ext>
            </a:extLst>
          </p:cNvPr>
          <p:cNvPicPr>
            <a:picLocks noChangeAspect="1"/>
          </p:cNvPicPr>
          <p:nvPr/>
        </p:nvPicPr>
        <p:blipFill>
          <a:blip r:embed="rId2"/>
          <a:stretch>
            <a:fillRect/>
          </a:stretch>
        </p:blipFill>
        <p:spPr>
          <a:xfrm>
            <a:off x="9950304" y="574159"/>
            <a:ext cx="1952958" cy="1952958"/>
          </a:xfrm>
          <a:prstGeom prst="rect">
            <a:avLst/>
          </a:prstGeom>
        </p:spPr>
      </p:pic>
      <p:sp>
        <p:nvSpPr>
          <p:cNvPr id="6" name="Speech Bubble: Rectangle with Corners Rounded 5">
            <a:extLst>
              <a:ext uri="{FF2B5EF4-FFF2-40B4-BE49-F238E27FC236}">
                <a16:creationId xmlns:a16="http://schemas.microsoft.com/office/drawing/2014/main" id="{91AF219F-04E4-E091-0B26-0E7FCB224C11}"/>
              </a:ext>
            </a:extLst>
          </p:cNvPr>
          <p:cNvSpPr/>
          <p:nvPr/>
        </p:nvSpPr>
        <p:spPr>
          <a:xfrm>
            <a:off x="7344622" y="1812030"/>
            <a:ext cx="1405974" cy="715087"/>
          </a:xfrm>
          <a:prstGeom prst="wedgeRoundRectCallout">
            <a:avLst>
              <a:gd name="adj1" fmla="val 142495"/>
              <a:gd name="adj2" fmla="val -9789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a:t>LEAN?</a:t>
            </a:r>
          </a:p>
        </p:txBody>
      </p:sp>
      <p:pic>
        <p:nvPicPr>
          <p:cNvPr id="8" name="Picture 7">
            <a:extLst>
              <a:ext uri="{FF2B5EF4-FFF2-40B4-BE49-F238E27FC236}">
                <a16:creationId xmlns:a16="http://schemas.microsoft.com/office/drawing/2014/main" id="{5AA93E85-75DE-0431-CACF-8C207B85F301}"/>
              </a:ext>
            </a:extLst>
          </p:cNvPr>
          <p:cNvPicPr>
            <a:picLocks noChangeAspect="1"/>
          </p:cNvPicPr>
          <p:nvPr/>
        </p:nvPicPr>
        <p:blipFill>
          <a:blip r:embed="rId3"/>
          <a:stretch>
            <a:fillRect/>
          </a:stretch>
        </p:blipFill>
        <p:spPr>
          <a:xfrm>
            <a:off x="9966346" y="2736151"/>
            <a:ext cx="1969000" cy="1751086"/>
          </a:xfrm>
          <a:prstGeom prst="rect">
            <a:avLst/>
          </a:prstGeom>
        </p:spPr>
      </p:pic>
      <p:sp>
        <p:nvSpPr>
          <p:cNvPr id="9" name="Speech Bubble: Rectangle with Corners Rounded 8">
            <a:extLst>
              <a:ext uri="{FF2B5EF4-FFF2-40B4-BE49-F238E27FC236}">
                <a16:creationId xmlns:a16="http://schemas.microsoft.com/office/drawing/2014/main" id="{4675889C-A032-9B44-E1DA-E2CC020B96A7}"/>
              </a:ext>
            </a:extLst>
          </p:cNvPr>
          <p:cNvSpPr/>
          <p:nvPr/>
        </p:nvSpPr>
        <p:spPr>
          <a:xfrm>
            <a:off x="6326372" y="3429000"/>
            <a:ext cx="2629786" cy="715087"/>
          </a:xfrm>
          <a:prstGeom prst="wedgeRoundRectCallout">
            <a:avLst>
              <a:gd name="adj1" fmla="val 91382"/>
              <a:gd name="adj2" fmla="val -64724"/>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err="1"/>
              <a:t>AutoActive</a:t>
            </a:r>
            <a:r>
              <a:rPr lang="en-US" sz="3600" dirty="0"/>
              <a:t>?</a:t>
            </a:r>
          </a:p>
        </p:txBody>
      </p:sp>
      <p:sp>
        <p:nvSpPr>
          <p:cNvPr id="10" name="Rectangle 9">
            <a:extLst>
              <a:ext uri="{FF2B5EF4-FFF2-40B4-BE49-F238E27FC236}">
                <a16:creationId xmlns:a16="http://schemas.microsoft.com/office/drawing/2014/main" id="{072E4587-510F-E013-C4FE-B15066ACD67E}"/>
              </a:ext>
            </a:extLst>
          </p:cNvPr>
          <p:cNvSpPr/>
          <p:nvPr/>
        </p:nvSpPr>
        <p:spPr>
          <a:xfrm>
            <a:off x="838200" y="270565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Stanford Pascal Verifier</a:t>
            </a:r>
            <a:endParaRPr lang="en-US" dirty="0"/>
          </a:p>
        </p:txBody>
      </p:sp>
      <p:sp>
        <p:nvSpPr>
          <p:cNvPr id="11" name="Rectangle 10">
            <a:extLst>
              <a:ext uri="{FF2B5EF4-FFF2-40B4-BE49-F238E27FC236}">
                <a16:creationId xmlns:a16="http://schemas.microsoft.com/office/drawing/2014/main" id="{C012C6B9-8AFF-B5F9-2BC6-52F82108887C}"/>
              </a:ext>
            </a:extLst>
          </p:cNvPr>
          <p:cNvSpPr/>
          <p:nvPr/>
        </p:nvSpPr>
        <p:spPr>
          <a:xfrm>
            <a:off x="3436087" y="267620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NQTHM, ACL2</a:t>
            </a:r>
            <a:endParaRPr lang="en-US" dirty="0"/>
          </a:p>
        </p:txBody>
      </p:sp>
      <p:sp>
        <p:nvSpPr>
          <p:cNvPr id="12" name="Rectangle 11">
            <a:extLst>
              <a:ext uri="{FF2B5EF4-FFF2-40B4-BE49-F238E27FC236}">
                <a16:creationId xmlns:a16="http://schemas.microsoft.com/office/drawing/2014/main" id="{D457E76C-241B-35B5-5BF9-A946DD73B38D}"/>
              </a:ext>
            </a:extLst>
          </p:cNvPr>
          <p:cNvSpPr/>
          <p:nvPr/>
        </p:nvSpPr>
        <p:spPr>
          <a:xfrm>
            <a:off x="3436087" y="372167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EHDM, PVS</a:t>
            </a:r>
            <a:endParaRPr lang="en-US" dirty="0"/>
          </a:p>
        </p:txBody>
      </p:sp>
      <p:sp>
        <p:nvSpPr>
          <p:cNvPr id="13" name="Rectangle 12">
            <a:extLst>
              <a:ext uri="{FF2B5EF4-FFF2-40B4-BE49-F238E27FC236}">
                <a16:creationId xmlns:a16="http://schemas.microsoft.com/office/drawing/2014/main" id="{B7AFAF1E-6ECD-FDC4-538E-29700A098D88}"/>
              </a:ext>
            </a:extLst>
          </p:cNvPr>
          <p:cNvSpPr/>
          <p:nvPr/>
        </p:nvSpPr>
        <p:spPr>
          <a:xfrm>
            <a:off x="838200" y="375656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ESC/Simplify, </a:t>
            </a:r>
            <a:r>
              <a:rPr lang="en-US" dirty="0" err="1">
                <a:solidFill>
                  <a:schemeClr val="tx1"/>
                </a:solidFill>
              </a:rPr>
              <a:t>STeP</a:t>
            </a:r>
            <a:endParaRPr lang="en-US" dirty="0"/>
          </a:p>
        </p:txBody>
      </p:sp>
      <p:sp>
        <p:nvSpPr>
          <p:cNvPr id="14" name="Rectangle 13">
            <a:extLst>
              <a:ext uri="{FF2B5EF4-FFF2-40B4-BE49-F238E27FC236}">
                <a16:creationId xmlns:a16="http://schemas.microsoft.com/office/drawing/2014/main" id="{0A742E65-12B9-CCE4-FAF9-B1756DAB7D98}"/>
              </a:ext>
            </a:extLst>
          </p:cNvPr>
          <p:cNvSpPr/>
          <p:nvPr/>
        </p:nvSpPr>
        <p:spPr>
          <a:xfrm>
            <a:off x="838200" y="4827184"/>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Boogie</a:t>
            </a:r>
            <a:endParaRPr lang="en-US" dirty="0"/>
          </a:p>
        </p:txBody>
      </p:sp>
      <p:sp>
        <p:nvSpPr>
          <p:cNvPr id="15" name="Rectangle 14">
            <a:extLst>
              <a:ext uri="{FF2B5EF4-FFF2-40B4-BE49-F238E27FC236}">
                <a16:creationId xmlns:a16="http://schemas.microsoft.com/office/drawing/2014/main" id="{8456BDFD-A0A2-85B8-6ECB-C6A4F6066F84}"/>
              </a:ext>
            </a:extLst>
          </p:cNvPr>
          <p:cNvSpPr/>
          <p:nvPr/>
        </p:nvSpPr>
        <p:spPr>
          <a:xfrm>
            <a:off x="3436087" y="479228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Isabelle, Coq Hammers</a:t>
            </a:r>
            <a:endParaRPr lang="en-US" dirty="0"/>
          </a:p>
        </p:txBody>
      </p:sp>
      <p:cxnSp>
        <p:nvCxnSpPr>
          <p:cNvPr id="17" name="Straight Arrow Connector 16">
            <a:extLst>
              <a:ext uri="{FF2B5EF4-FFF2-40B4-BE49-F238E27FC236}">
                <a16:creationId xmlns:a16="http://schemas.microsoft.com/office/drawing/2014/main" id="{763A2606-88DD-2B6A-07BC-15ABDB6A28F0}"/>
              </a:ext>
            </a:extLst>
          </p:cNvPr>
          <p:cNvCxnSpPr>
            <a:stCxn id="10" idx="2"/>
            <a:endCxn id="13" idx="0"/>
          </p:cNvCxnSpPr>
          <p:nvPr/>
        </p:nvCxnSpPr>
        <p:spPr>
          <a:xfrm>
            <a:off x="1905000" y="3414648"/>
            <a:ext cx="0" cy="34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A6E80D-6ACA-D6BA-85D4-D32E83459CAD}"/>
              </a:ext>
            </a:extLst>
          </p:cNvPr>
          <p:cNvCxnSpPr/>
          <p:nvPr/>
        </p:nvCxnSpPr>
        <p:spPr>
          <a:xfrm flipH="1">
            <a:off x="1904998" y="4492289"/>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FE81F3-D6E9-2FC2-A1B8-1A0611B9F127}"/>
              </a:ext>
            </a:extLst>
          </p:cNvPr>
          <p:cNvCxnSpPr/>
          <p:nvPr/>
        </p:nvCxnSpPr>
        <p:spPr>
          <a:xfrm flipH="1">
            <a:off x="4429661" y="3397776"/>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535818-A919-27F7-A1F8-0EC6A0FE45EE}"/>
              </a:ext>
            </a:extLst>
          </p:cNvPr>
          <p:cNvCxnSpPr/>
          <p:nvPr/>
        </p:nvCxnSpPr>
        <p:spPr>
          <a:xfrm flipH="1">
            <a:off x="4429661" y="4400168"/>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4EBEAE-B514-7A72-D7A9-7735E162C2C7}"/>
              </a:ext>
            </a:extLst>
          </p:cNvPr>
          <p:cNvSpPr/>
          <p:nvPr/>
        </p:nvSpPr>
        <p:spPr>
          <a:xfrm>
            <a:off x="2674087" y="589780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Imandra</a:t>
            </a:r>
            <a:r>
              <a:rPr lang="en-US" dirty="0">
                <a:solidFill>
                  <a:schemeClr val="tx1"/>
                </a:solidFill>
              </a:rPr>
              <a:t>, ….</a:t>
            </a:r>
            <a:endParaRPr lang="en-US" dirty="0"/>
          </a:p>
        </p:txBody>
      </p:sp>
      <p:cxnSp>
        <p:nvCxnSpPr>
          <p:cNvPr id="22" name="Straight Arrow Connector 21">
            <a:extLst>
              <a:ext uri="{FF2B5EF4-FFF2-40B4-BE49-F238E27FC236}">
                <a16:creationId xmlns:a16="http://schemas.microsoft.com/office/drawing/2014/main" id="{9F748DBC-A31C-EDC7-9905-57CB619A2BC3}"/>
              </a:ext>
            </a:extLst>
          </p:cNvPr>
          <p:cNvCxnSpPr>
            <a:cxnSpLocks/>
            <a:stCxn id="15" idx="2"/>
            <a:endCxn id="21" idx="0"/>
          </p:cNvCxnSpPr>
          <p:nvPr/>
        </p:nvCxnSpPr>
        <p:spPr>
          <a:xfrm flipH="1">
            <a:off x="3740887" y="5501279"/>
            <a:ext cx="762000" cy="39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90CC34B-D552-F039-0FEE-B007330A007A}"/>
              </a:ext>
            </a:extLst>
          </p:cNvPr>
          <p:cNvSpPr txBox="1"/>
          <p:nvPr/>
        </p:nvSpPr>
        <p:spPr>
          <a:xfrm>
            <a:off x="406398" y="1787378"/>
            <a:ext cx="2997200" cy="646331"/>
          </a:xfrm>
          <a:prstGeom prst="rect">
            <a:avLst/>
          </a:prstGeom>
          <a:noFill/>
        </p:spPr>
        <p:txBody>
          <a:bodyPr wrap="square">
            <a:spAutoFit/>
          </a:bodyPr>
          <a:lstStyle/>
          <a:p>
            <a:pPr algn="ctr"/>
            <a:r>
              <a:rPr lang="en-US" dirty="0">
                <a:solidFill>
                  <a:schemeClr val="tx1"/>
                </a:solidFill>
              </a:rPr>
              <a:t>Program Verification </a:t>
            </a:r>
          </a:p>
          <a:p>
            <a:pPr algn="ctr"/>
            <a:r>
              <a:rPr lang="en-US" dirty="0">
                <a:solidFill>
                  <a:schemeClr val="tx1"/>
                </a:solidFill>
              </a:rPr>
              <a:t>using SMT</a:t>
            </a:r>
            <a:endParaRPr lang="en-US" dirty="0"/>
          </a:p>
        </p:txBody>
      </p:sp>
      <p:sp>
        <p:nvSpPr>
          <p:cNvPr id="26" name="TextBox 25">
            <a:extLst>
              <a:ext uri="{FF2B5EF4-FFF2-40B4-BE49-F238E27FC236}">
                <a16:creationId xmlns:a16="http://schemas.microsoft.com/office/drawing/2014/main" id="{7E69BAC4-C8FF-7329-01F8-269A3A09CCA7}"/>
              </a:ext>
            </a:extLst>
          </p:cNvPr>
          <p:cNvSpPr txBox="1"/>
          <p:nvPr/>
        </p:nvSpPr>
        <p:spPr>
          <a:xfrm>
            <a:off x="2931061" y="1753348"/>
            <a:ext cx="2997200" cy="646331"/>
          </a:xfrm>
          <a:prstGeom prst="rect">
            <a:avLst/>
          </a:prstGeom>
          <a:noFill/>
        </p:spPr>
        <p:txBody>
          <a:bodyPr wrap="square">
            <a:spAutoFit/>
          </a:bodyPr>
          <a:lstStyle/>
          <a:p>
            <a:pPr algn="ctr"/>
            <a:r>
              <a:rPr lang="en-US" dirty="0"/>
              <a:t>Proof assistants </a:t>
            </a:r>
          </a:p>
          <a:p>
            <a:pPr algn="ctr"/>
            <a:r>
              <a:rPr lang="en-US" dirty="0"/>
              <a:t>using SMT</a:t>
            </a:r>
          </a:p>
        </p:txBody>
      </p:sp>
    </p:spTree>
    <p:extLst>
      <p:ext uri="{BB962C8B-B14F-4D97-AF65-F5344CB8AC3E}">
        <p14:creationId xmlns:p14="http://schemas.microsoft.com/office/powerpoint/2010/main" val="36363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1" grpId="0" animBg="1"/>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A618A5-A881-926A-4EBB-FC1252C4AB0C}"/>
              </a:ext>
            </a:extLst>
          </p:cNvPr>
          <p:cNvGrpSpPr/>
          <p:nvPr/>
        </p:nvGrpSpPr>
        <p:grpSpPr>
          <a:xfrm>
            <a:off x="426334" y="564006"/>
            <a:ext cx="5535808" cy="6073378"/>
            <a:chOff x="973819" y="682033"/>
            <a:chExt cx="5535808" cy="6073378"/>
          </a:xfrm>
        </p:grpSpPr>
        <p:grpSp>
          <p:nvGrpSpPr>
            <p:cNvPr id="18" name="Group 17">
              <a:extLst>
                <a:ext uri="{FF2B5EF4-FFF2-40B4-BE49-F238E27FC236}">
                  <a16:creationId xmlns:a16="http://schemas.microsoft.com/office/drawing/2014/main" id="{11203E45-7A43-87CA-05D6-62B140FA5EF7}"/>
                </a:ext>
              </a:extLst>
            </p:cNvPr>
            <p:cNvGrpSpPr/>
            <p:nvPr/>
          </p:nvGrpSpPr>
          <p:grpSpPr>
            <a:xfrm>
              <a:off x="973819" y="682033"/>
              <a:ext cx="5535808" cy="5105280"/>
              <a:chOff x="319610" y="1192721"/>
              <a:chExt cx="5535808" cy="5105280"/>
            </a:xfrm>
          </p:grpSpPr>
          <p:pic>
            <p:nvPicPr>
              <p:cNvPr id="10" name="Picture 9">
                <a:extLst>
                  <a:ext uri="{FF2B5EF4-FFF2-40B4-BE49-F238E27FC236}">
                    <a16:creationId xmlns:a16="http://schemas.microsoft.com/office/drawing/2014/main" id="{A1AB4AFC-7598-835D-925D-A061B06B450D}"/>
                  </a:ext>
                </a:extLst>
              </p:cNvPr>
              <p:cNvPicPr>
                <a:picLocks noChangeAspect="1"/>
              </p:cNvPicPr>
              <p:nvPr/>
            </p:nvPicPr>
            <p:blipFill>
              <a:blip r:embed="rId2">
                <a:duotone>
                  <a:schemeClr val="accent6">
                    <a:shade val="45000"/>
                    <a:satMod val="135000"/>
                  </a:schemeClr>
                  <a:prstClr val="white"/>
                </a:duotone>
              </a:blip>
              <a:stretch>
                <a:fillRect/>
              </a:stretch>
            </p:blipFill>
            <p:spPr>
              <a:xfrm>
                <a:off x="319610" y="1192721"/>
                <a:ext cx="5535808" cy="1525472"/>
              </a:xfrm>
              <a:prstGeom prst="rect">
                <a:avLst/>
              </a:prstGeom>
            </p:spPr>
          </p:pic>
          <p:pic>
            <p:nvPicPr>
              <p:cNvPr id="1026" name="Picture 2" descr="PDF] The Dynamic Geometry of Interaction Machine: A Call-by-need Graph  Rewriter | Semantic Scholar">
                <a:extLst>
                  <a:ext uri="{FF2B5EF4-FFF2-40B4-BE49-F238E27FC236}">
                    <a16:creationId xmlns:a16="http://schemas.microsoft.com/office/drawing/2014/main" id="{F736CBE1-5F3C-5464-3F66-8A096320A4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370" y="2772856"/>
                <a:ext cx="4991507" cy="352514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B5DC1C2-6F82-4FEC-1546-4E43FD433920}"/>
                </a:ext>
              </a:extLst>
            </p:cNvPr>
            <p:cNvPicPr>
              <a:picLocks noChangeAspect="1"/>
            </p:cNvPicPr>
            <p:nvPr/>
          </p:nvPicPr>
          <p:blipFill>
            <a:blip r:embed="rId4">
              <a:duotone>
                <a:schemeClr val="accent6">
                  <a:shade val="45000"/>
                  <a:satMod val="135000"/>
                </a:schemeClr>
                <a:prstClr val="white"/>
              </a:duotone>
            </a:blip>
            <a:stretch>
              <a:fillRect/>
            </a:stretch>
          </p:blipFill>
          <p:spPr>
            <a:xfrm>
              <a:off x="1045654" y="3819877"/>
              <a:ext cx="5113511" cy="2935534"/>
            </a:xfrm>
            <a:prstGeom prst="rect">
              <a:avLst/>
            </a:prstGeom>
          </p:spPr>
        </p:pic>
      </p:grpSp>
      <p:pic>
        <p:nvPicPr>
          <p:cNvPr id="7" name="Picture 6" descr="A rainbow in the sky&#10;&#10;Description automatically generated with medium confidence">
            <a:extLst>
              <a:ext uri="{FF2B5EF4-FFF2-40B4-BE49-F238E27FC236}">
                <a16:creationId xmlns:a16="http://schemas.microsoft.com/office/drawing/2014/main" id="{C742F457-9558-8D76-2002-D3FAAF22419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5670298" y="329473"/>
            <a:ext cx="6327672" cy="6109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39677E2C-8EF8-DE89-F3A1-6D3F4B3BD50A}"/>
              </a:ext>
            </a:extLst>
          </p:cNvPr>
          <p:cNvSpPr/>
          <p:nvPr/>
        </p:nvSpPr>
        <p:spPr>
          <a:xfrm>
            <a:off x="6906278" y="120683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sp>
        <p:nvSpPr>
          <p:cNvPr id="13" name="Rectangle 12">
            <a:extLst>
              <a:ext uri="{FF2B5EF4-FFF2-40B4-BE49-F238E27FC236}">
                <a16:creationId xmlns:a16="http://schemas.microsoft.com/office/drawing/2014/main" id="{D66CDCBC-DA3F-5545-CF16-1AA7A2E1C90A}"/>
              </a:ext>
            </a:extLst>
          </p:cNvPr>
          <p:cNvSpPr/>
          <p:nvPr/>
        </p:nvSpPr>
        <p:spPr>
          <a:xfrm>
            <a:off x="3217446" y="23973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(2012)</a:t>
            </a:r>
            <a:endParaRPr lang="en-US"/>
          </a:p>
        </p:txBody>
      </p:sp>
      <p:sp>
        <p:nvSpPr>
          <p:cNvPr id="23" name="Rectangle 22">
            <a:extLst>
              <a:ext uri="{FF2B5EF4-FFF2-40B4-BE49-F238E27FC236}">
                <a16:creationId xmlns:a16="http://schemas.microsoft.com/office/drawing/2014/main" id="{3C5A005B-5AB9-E843-5E51-D41A5312BA6B}"/>
              </a:ext>
            </a:extLst>
          </p:cNvPr>
          <p:cNvSpPr/>
          <p:nvPr/>
        </p:nvSpPr>
        <p:spPr>
          <a:xfrm>
            <a:off x="7856934" y="4089323"/>
            <a:ext cx="1865611" cy="61152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CIVL (2015)</a:t>
            </a:r>
          </a:p>
        </p:txBody>
      </p:sp>
      <p:sp>
        <p:nvSpPr>
          <p:cNvPr id="25" name="Rectangle 24">
            <a:extLst>
              <a:ext uri="{FF2B5EF4-FFF2-40B4-BE49-F238E27FC236}">
                <a16:creationId xmlns:a16="http://schemas.microsoft.com/office/drawing/2014/main" id="{67567193-3D22-0BD9-4A8F-133F9BE96C1B}"/>
              </a:ext>
            </a:extLst>
          </p:cNvPr>
          <p:cNvSpPr/>
          <p:nvPr/>
        </p:nvSpPr>
        <p:spPr>
          <a:xfrm>
            <a:off x="8001608" y="511371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VeriSol (2018)</a:t>
            </a:r>
            <a:endParaRPr lang="en-US"/>
          </a:p>
        </p:txBody>
      </p:sp>
      <p:sp>
        <p:nvSpPr>
          <p:cNvPr id="31" name="Rectangle 30">
            <a:extLst>
              <a:ext uri="{FF2B5EF4-FFF2-40B4-BE49-F238E27FC236}">
                <a16:creationId xmlns:a16="http://schemas.microsoft.com/office/drawing/2014/main" id="{2E5EA6F7-0B1F-E590-50D3-3DD8D1719988}"/>
              </a:ext>
            </a:extLst>
          </p:cNvPr>
          <p:cNvSpPr/>
          <p:nvPr/>
        </p:nvSpPr>
        <p:spPr>
          <a:xfrm>
            <a:off x="3146067" y="5043601"/>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Steel (2020)</a:t>
            </a:r>
            <a:endParaRPr lang="en-US"/>
          </a:p>
        </p:txBody>
      </p:sp>
      <p:sp>
        <p:nvSpPr>
          <p:cNvPr id="33" name="Rectangle 32">
            <a:extLst>
              <a:ext uri="{FF2B5EF4-FFF2-40B4-BE49-F238E27FC236}">
                <a16:creationId xmlns:a16="http://schemas.microsoft.com/office/drawing/2014/main" id="{F522D082-13DC-DEBF-4B25-83CDA6036B8C}"/>
              </a:ext>
            </a:extLst>
          </p:cNvPr>
          <p:cNvSpPr/>
          <p:nvPr/>
        </p:nvSpPr>
        <p:spPr>
          <a:xfrm>
            <a:off x="9924402"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VCC (2009)</a:t>
            </a:r>
            <a:endParaRPr lang="en-US"/>
          </a:p>
        </p:txBody>
      </p:sp>
      <p:sp>
        <p:nvSpPr>
          <p:cNvPr id="36" name="TextBox 35">
            <a:extLst>
              <a:ext uri="{FF2B5EF4-FFF2-40B4-BE49-F238E27FC236}">
                <a16:creationId xmlns:a16="http://schemas.microsoft.com/office/drawing/2014/main" id="{5193E2C5-5FB1-6698-231B-139CE20F85AB}"/>
              </a:ext>
            </a:extLst>
          </p:cNvPr>
          <p:cNvSpPr txBox="1"/>
          <p:nvPr/>
        </p:nvSpPr>
        <p:spPr>
          <a:xfrm>
            <a:off x="1563192" y="-88592"/>
            <a:ext cx="9291518" cy="523220"/>
          </a:xfrm>
          <a:prstGeom prst="rect">
            <a:avLst/>
          </a:prstGeom>
          <a:noFill/>
        </p:spPr>
        <p:txBody>
          <a:bodyPr wrap="none" rtlCol="0">
            <a:spAutoFit/>
          </a:bodyPr>
          <a:lstStyle/>
          <a:p>
            <a:r>
              <a:rPr lang="en-US" sz="2800" dirty="0"/>
              <a:t>Systems Code Verification: Type theory vs Floyd-Hoare-Dijkstra</a:t>
            </a:r>
          </a:p>
        </p:txBody>
      </p:sp>
      <p:sp>
        <p:nvSpPr>
          <p:cNvPr id="6" name="Rectangle 5">
            <a:extLst>
              <a:ext uri="{FF2B5EF4-FFF2-40B4-BE49-F238E27FC236}">
                <a16:creationId xmlns:a16="http://schemas.microsoft.com/office/drawing/2014/main" id="{48E3FC3B-978C-7E0E-2D07-41C6E84C0CF5}"/>
              </a:ext>
            </a:extLst>
          </p:cNvPr>
          <p:cNvSpPr/>
          <p:nvPr/>
        </p:nvSpPr>
        <p:spPr>
          <a:xfrm>
            <a:off x="3217446" y="156002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F7 (2007)</a:t>
            </a:r>
            <a:endParaRPr lang="en-US"/>
          </a:p>
        </p:txBody>
      </p:sp>
      <p:sp>
        <p:nvSpPr>
          <p:cNvPr id="3" name="Rectangle 2">
            <a:extLst>
              <a:ext uri="{FF2B5EF4-FFF2-40B4-BE49-F238E27FC236}">
                <a16:creationId xmlns:a16="http://schemas.microsoft.com/office/drawing/2014/main" id="{33A40633-3C12-C523-48C0-2BFEA66FADA8}"/>
              </a:ext>
            </a:extLst>
          </p:cNvPr>
          <p:cNvSpPr/>
          <p:nvPr/>
        </p:nvSpPr>
        <p:spPr>
          <a:xfrm>
            <a:off x="684722" y="582804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 (2022)</a:t>
            </a:r>
          </a:p>
        </p:txBody>
      </p:sp>
      <p:sp>
        <p:nvSpPr>
          <p:cNvPr id="12" name="Rectangle 11">
            <a:extLst>
              <a:ext uri="{FF2B5EF4-FFF2-40B4-BE49-F238E27FC236}">
                <a16:creationId xmlns:a16="http://schemas.microsoft.com/office/drawing/2014/main" id="{6DAEB78C-A187-63C5-370E-27884FB996CD}"/>
              </a:ext>
            </a:extLst>
          </p:cNvPr>
          <p:cNvSpPr/>
          <p:nvPr/>
        </p:nvSpPr>
        <p:spPr>
          <a:xfrm>
            <a:off x="583005" y="4878592"/>
            <a:ext cx="4633085" cy="17856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p>
        </p:txBody>
      </p:sp>
      <p:sp>
        <p:nvSpPr>
          <p:cNvPr id="15" name="Rectangle 14">
            <a:extLst>
              <a:ext uri="{FF2B5EF4-FFF2-40B4-BE49-F238E27FC236}">
                <a16:creationId xmlns:a16="http://schemas.microsoft.com/office/drawing/2014/main" id="{7644E576-BAF8-81D9-8862-185793C2DB04}"/>
              </a:ext>
            </a:extLst>
          </p:cNvPr>
          <p:cNvSpPr/>
          <p:nvPr/>
        </p:nvSpPr>
        <p:spPr>
          <a:xfrm>
            <a:off x="684722" y="494322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SLAyer (2008)</a:t>
            </a:r>
            <a:endParaRPr lang="en-US"/>
          </a:p>
        </p:txBody>
      </p:sp>
      <p:sp>
        <p:nvSpPr>
          <p:cNvPr id="17" name="Rectangle 16">
            <a:extLst>
              <a:ext uri="{FF2B5EF4-FFF2-40B4-BE49-F238E27FC236}">
                <a16:creationId xmlns:a16="http://schemas.microsoft.com/office/drawing/2014/main" id="{1B49BFC3-153F-4C3D-6DB5-9FFCC9E7F7F2}"/>
              </a:ext>
            </a:extLst>
          </p:cNvPr>
          <p:cNvSpPr/>
          <p:nvPr/>
        </p:nvSpPr>
        <p:spPr>
          <a:xfrm>
            <a:off x="669225" y="4104593"/>
            <a:ext cx="1895061" cy="59625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Verona (2022)</a:t>
            </a:r>
          </a:p>
        </p:txBody>
      </p:sp>
      <p:sp>
        <p:nvSpPr>
          <p:cNvPr id="19" name="Rectangle 18">
            <a:extLst>
              <a:ext uri="{FF2B5EF4-FFF2-40B4-BE49-F238E27FC236}">
                <a16:creationId xmlns:a16="http://schemas.microsoft.com/office/drawing/2014/main" id="{58188857-DABD-5C0A-4C71-6964B510EA32}"/>
              </a:ext>
            </a:extLst>
          </p:cNvPr>
          <p:cNvSpPr/>
          <p:nvPr/>
        </p:nvSpPr>
        <p:spPr>
          <a:xfrm>
            <a:off x="5265581" y="549175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Armada (2020)</a:t>
            </a:r>
          </a:p>
        </p:txBody>
      </p:sp>
      <p:sp>
        <p:nvSpPr>
          <p:cNvPr id="21" name="Rectangle 20">
            <a:extLst>
              <a:ext uri="{FF2B5EF4-FFF2-40B4-BE49-F238E27FC236}">
                <a16:creationId xmlns:a16="http://schemas.microsoft.com/office/drawing/2014/main" id="{903041E4-D368-D691-177C-2F53B6F5D6DC}"/>
              </a:ext>
            </a:extLst>
          </p:cNvPr>
          <p:cNvSpPr/>
          <p:nvPr/>
        </p:nvSpPr>
        <p:spPr>
          <a:xfrm>
            <a:off x="9896628" y="310349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Chalice (2010)</a:t>
            </a:r>
            <a:endParaRPr lang="en-US"/>
          </a:p>
        </p:txBody>
      </p:sp>
      <p:sp>
        <p:nvSpPr>
          <p:cNvPr id="24" name="Rectangle 23">
            <a:extLst>
              <a:ext uri="{FF2B5EF4-FFF2-40B4-BE49-F238E27FC236}">
                <a16:creationId xmlns:a16="http://schemas.microsoft.com/office/drawing/2014/main" id="{1D55966D-A5CC-DF68-1B26-0D04AFD4D828}"/>
              </a:ext>
            </a:extLst>
          </p:cNvPr>
          <p:cNvSpPr/>
          <p:nvPr/>
        </p:nvSpPr>
        <p:spPr>
          <a:xfrm>
            <a:off x="9907645" y="4089323"/>
            <a:ext cx="1895061" cy="6281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Viper (2016)</a:t>
            </a:r>
            <a:endParaRPr lang="en-US"/>
          </a:p>
        </p:txBody>
      </p:sp>
      <p:sp>
        <p:nvSpPr>
          <p:cNvPr id="27" name="TextBox 26">
            <a:extLst>
              <a:ext uri="{FF2B5EF4-FFF2-40B4-BE49-F238E27FC236}">
                <a16:creationId xmlns:a16="http://schemas.microsoft.com/office/drawing/2014/main" id="{9152D55D-36A6-3F40-116F-BA19619EF704}"/>
              </a:ext>
            </a:extLst>
          </p:cNvPr>
          <p:cNvSpPr txBox="1"/>
          <p:nvPr/>
        </p:nvSpPr>
        <p:spPr>
          <a:xfrm>
            <a:off x="2576713" y="6298001"/>
            <a:ext cx="2610197" cy="369332"/>
          </a:xfrm>
          <a:prstGeom prst="rect">
            <a:avLst/>
          </a:prstGeom>
          <a:solidFill>
            <a:schemeClr val="bg1"/>
          </a:solidFill>
        </p:spPr>
        <p:txBody>
          <a:bodyPr wrap="square">
            <a:spAutoFit/>
          </a:bodyPr>
          <a:lstStyle/>
          <a:p>
            <a:pPr algn="r"/>
            <a:r>
              <a:rPr lang="en-US">
                <a:solidFill>
                  <a:schemeClr val="accent2">
                    <a:lumMod val="75000"/>
                  </a:schemeClr>
                </a:solidFill>
              </a:rPr>
              <a:t>Separation Logic (1999)</a:t>
            </a:r>
          </a:p>
        </p:txBody>
      </p:sp>
      <p:sp>
        <p:nvSpPr>
          <p:cNvPr id="9" name="Rectangle 8">
            <a:extLst>
              <a:ext uri="{FF2B5EF4-FFF2-40B4-BE49-F238E27FC236}">
                <a16:creationId xmlns:a16="http://schemas.microsoft.com/office/drawing/2014/main" id="{B9B12362-2E42-B0D4-AACD-0C62CA0D2DE7}"/>
              </a:ext>
            </a:extLst>
          </p:cNvPr>
          <p:cNvSpPr/>
          <p:nvPr/>
        </p:nvSpPr>
        <p:spPr>
          <a:xfrm>
            <a:off x="6130445"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HAVOC (2010)</a:t>
            </a:r>
            <a:endParaRPr lang="en-US"/>
          </a:p>
        </p:txBody>
      </p:sp>
      <p:sp>
        <p:nvSpPr>
          <p:cNvPr id="14" name="Rectangle 13">
            <a:extLst>
              <a:ext uri="{FF2B5EF4-FFF2-40B4-BE49-F238E27FC236}">
                <a16:creationId xmlns:a16="http://schemas.microsoft.com/office/drawing/2014/main" id="{055B0905-7BDC-E40F-C2E4-D92C5DFAF591}"/>
              </a:ext>
            </a:extLst>
          </p:cNvPr>
          <p:cNvSpPr/>
          <p:nvPr/>
        </p:nvSpPr>
        <p:spPr>
          <a:xfrm>
            <a:off x="9896628" y="227906"/>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dbl">
                <a:solidFill>
                  <a:schemeClr val="accent2">
                    <a:lumMod val="50000"/>
                  </a:schemeClr>
                </a:solidFill>
                <a:latin typeface="STCaiyun" panose="020B0503020204020204" pitchFamily="2" charset="-122"/>
                <a:ea typeface="STCaiyun" panose="020B0503020204020204" pitchFamily="2" charset="-122"/>
              </a:rPr>
              <a:t>Boogie </a:t>
            </a:r>
            <a:r>
              <a:rPr lang="en-US">
                <a:solidFill>
                  <a:schemeClr val="tx1"/>
                </a:solidFill>
              </a:rPr>
              <a:t>(2004)</a:t>
            </a:r>
            <a:r>
              <a:rPr lang="en-US" u="dbl">
                <a:solidFill>
                  <a:schemeClr val="accent2">
                    <a:lumMod val="50000"/>
                  </a:schemeClr>
                </a:solidFill>
                <a:latin typeface="STCaiyun" panose="020B0503020204020204" pitchFamily="2" charset="-122"/>
                <a:ea typeface="STCaiyun" panose="020B0503020204020204" pitchFamily="2" charset="-122"/>
              </a:rPr>
              <a:t> </a:t>
            </a:r>
          </a:p>
        </p:txBody>
      </p:sp>
      <p:sp>
        <p:nvSpPr>
          <p:cNvPr id="29" name="Rectangle 28">
            <a:extLst>
              <a:ext uri="{FF2B5EF4-FFF2-40B4-BE49-F238E27FC236}">
                <a16:creationId xmlns:a16="http://schemas.microsoft.com/office/drawing/2014/main" id="{1C14D778-7F92-2D0F-D038-50AED55B853C}"/>
              </a:ext>
            </a:extLst>
          </p:cNvPr>
          <p:cNvSpPr/>
          <p:nvPr/>
        </p:nvSpPr>
        <p:spPr>
          <a:xfrm>
            <a:off x="556830" y="320969"/>
            <a:ext cx="1895061" cy="7089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FP &amp; Logics</a:t>
            </a:r>
            <a:endParaRPr lang="en-US"/>
          </a:p>
        </p:txBody>
      </p:sp>
      <p:sp>
        <p:nvSpPr>
          <p:cNvPr id="32" name="Rectangle 31">
            <a:extLst>
              <a:ext uri="{FF2B5EF4-FFF2-40B4-BE49-F238E27FC236}">
                <a16:creationId xmlns:a16="http://schemas.microsoft.com/office/drawing/2014/main" id="{9486A597-20D6-7051-56D0-546E5164E659}"/>
              </a:ext>
            </a:extLst>
          </p:cNvPr>
          <p:cNvSpPr/>
          <p:nvPr/>
        </p:nvSpPr>
        <p:spPr>
          <a:xfrm>
            <a:off x="1022172" y="326712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 (2019)</a:t>
            </a:r>
            <a:endParaRPr lang="en-US"/>
          </a:p>
        </p:txBody>
      </p:sp>
      <p:sp>
        <p:nvSpPr>
          <p:cNvPr id="35" name="Rectangle 34">
            <a:extLst>
              <a:ext uri="{FF2B5EF4-FFF2-40B4-BE49-F238E27FC236}">
                <a16:creationId xmlns:a16="http://schemas.microsoft.com/office/drawing/2014/main" id="{55DD793A-1B42-1D61-F0BD-8117F9F2F0CE}"/>
              </a:ext>
            </a:extLst>
          </p:cNvPr>
          <p:cNvSpPr/>
          <p:nvPr/>
        </p:nvSpPr>
        <p:spPr>
          <a:xfrm>
            <a:off x="3183044" y="327723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 (2019)</a:t>
            </a:r>
            <a:endParaRPr lang="en-US"/>
          </a:p>
        </p:txBody>
      </p:sp>
      <p:sp>
        <p:nvSpPr>
          <p:cNvPr id="38" name="Rectangle 37">
            <a:extLst>
              <a:ext uri="{FF2B5EF4-FFF2-40B4-BE49-F238E27FC236}">
                <a16:creationId xmlns:a16="http://schemas.microsoft.com/office/drawing/2014/main" id="{C3BC906D-C99A-755A-58DF-A065C9219AAF}"/>
              </a:ext>
            </a:extLst>
          </p:cNvPr>
          <p:cNvSpPr/>
          <p:nvPr/>
        </p:nvSpPr>
        <p:spPr>
          <a:xfrm>
            <a:off x="1024002" y="237969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 (2017)</a:t>
            </a:r>
            <a:endParaRPr lang="en-US"/>
          </a:p>
        </p:txBody>
      </p:sp>
      <p:sp>
        <p:nvSpPr>
          <p:cNvPr id="40" name="Rectangle 39">
            <a:extLst>
              <a:ext uri="{FF2B5EF4-FFF2-40B4-BE49-F238E27FC236}">
                <a16:creationId xmlns:a16="http://schemas.microsoft.com/office/drawing/2014/main" id="{AF77E892-F22E-3714-10A9-23E7ACB0AF90}"/>
              </a:ext>
            </a:extLst>
          </p:cNvPr>
          <p:cNvSpPr/>
          <p:nvPr/>
        </p:nvSpPr>
        <p:spPr>
          <a:xfrm>
            <a:off x="3224252" y="6940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(2001)</a:t>
            </a:r>
            <a:endParaRPr lang="en-US"/>
          </a:p>
        </p:txBody>
      </p:sp>
      <p:sp>
        <p:nvSpPr>
          <p:cNvPr id="42" name="Rectangle 41">
            <a:extLst>
              <a:ext uri="{FF2B5EF4-FFF2-40B4-BE49-F238E27FC236}">
                <a16:creationId xmlns:a16="http://schemas.microsoft.com/office/drawing/2014/main" id="{CE85E441-5A11-11E3-C66A-111664F4B850}"/>
              </a:ext>
            </a:extLst>
          </p:cNvPr>
          <p:cNvSpPr/>
          <p:nvPr/>
        </p:nvSpPr>
        <p:spPr>
          <a:xfrm>
            <a:off x="5811701" y="4089323"/>
            <a:ext cx="1895061" cy="6217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Ironfleet (2015)</a:t>
            </a:r>
            <a:endParaRPr lang="en-US"/>
          </a:p>
        </p:txBody>
      </p:sp>
      <p:sp>
        <p:nvSpPr>
          <p:cNvPr id="44" name="Rectangle 43">
            <a:extLst>
              <a:ext uri="{FF2B5EF4-FFF2-40B4-BE49-F238E27FC236}">
                <a16:creationId xmlns:a16="http://schemas.microsoft.com/office/drawing/2014/main" id="{AB330BBE-E042-E66C-B63F-1EB10A9C18A7}"/>
              </a:ext>
            </a:extLst>
          </p:cNvPr>
          <p:cNvSpPr/>
          <p:nvPr/>
        </p:nvSpPr>
        <p:spPr>
          <a:xfrm>
            <a:off x="9397696" y="123301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 (2004)</a:t>
            </a:r>
            <a:endParaRPr lang="en-US"/>
          </a:p>
        </p:txBody>
      </p:sp>
      <p:sp>
        <p:nvSpPr>
          <p:cNvPr id="46" name="Rectangle 45">
            <a:extLst>
              <a:ext uri="{FF2B5EF4-FFF2-40B4-BE49-F238E27FC236}">
                <a16:creationId xmlns:a16="http://schemas.microsoft.com/office/drawing/2014/main" id="{B6C092BE-684C-D037-BDCE-4694D4CA1BE3}"/>
              </a:ext>
            </a:extLst>
          </p:cNvPr>
          <p:cNvSpPr/>
          <p:nvPr/>
        </p:nvSpPr>
        <p:spPr>
          <a:xfrm>
            <a:off x="556831" y="163084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Verve (2010)</a:t>
            </a:r>
            <a:endParaRPr lang="en-US"/>
          </a:p>
        </p:txBody>
      </p:sp>
      <p:sp>
        <p:nvSpPr>
          <p:cNvPr id="48" name="Rectangle 47">
            <a:extLst>
              <a:ext uri="{FF2B5EF4-FFF2-40B4-BE49-F238E27FC236}">
                <a16:creationId xmlns:a16="http://schemas.microsoft.com/office/drawing/2014/main" id="{EB997B6F-9FBC-37C5-9234-784301A4C092}"/>
              </a:ext>
            </a:extLst>
          </p:cNvPr>
          <p:cNvSpPr/>
          <p:nvPr/>
        </p:nvSpPr>
        <p:spPr>
          <a:xfrm>
            <a:off x="7856934" y="3110297"/>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Dafny (2010)</a:t>
            </a:r>
            <a:endParaRPr lang="en-US"/>
          </a:p>
        </p:txBody>
      </p:sp>
    </p:spTree>
    <p:extLst>
      <p:ext uri="{BB962C8B-B14F-4D97-AF65-F5344CB8AC3E}">
        <p14:creationId xmlns:p14="http://schemas.microsoft.com/office/powerpoint/2010/main" val="31868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9F38788-77CB-04D3-4A6F-162735968D9A}"/>
              </a:ext>
            </a:extLst>
          </p:cNvPr>
          <p:cNvCxnSpPr>
            <a:cxnSpLocks/>
            <a:stCxn id="9" idx="2"/>
            <a:endCxn id="3" idx="3"/>
          </p:cNvCxnSpPr>
          <p:nvPr/>
        </p:nvCxnSpPr>
        <p:spPr>
          <a:xfrm flipH="1">
            <a:off x="8323735" y="3378238"/>
            <a:ext cx="2270965" cy="3257176"/>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C578495-B3F9-9E84-4E6F-61F68CEDCF75}"/>
              </a:ext>
            </a:extLst>
          </p:cNvPr>
          <p:cNvCxnSpPr>
            <a:cxnSpLocks/>
            <a:stCxn id="3" idx="1"/>
            <a:endCxn id="6" idx="6"/>
          </p:cNvCxnSpPr>
          <p:nvPr/>
        </p:nvCxnSpPr>
        <p:spPr>
          <a:xfrm flipH="1" flipV="1">
            <a:off x="1673255" y="1655301"/>
            <a:ext cx="3774693" cy="49801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0904C0-1DDD-4A6A-B149-F7A0B09706C7}"/>
              </a:ext>
            </a:extLst>
          </p:cNvPr>
          <p:cNvCxnSpPr>
            <a:cxnSpLocks/>
            <a:stCxn id="9" idx="2"/>
            <a:endCxn id="34" idx="3"/>
          </p:cNvCxnSpPr>
          <p:nvPr/>
        </p:nvCxnSpPr>
        <p:spPr>
          <a:xfrm flipH="1">
            <a:off x="6584865" y="3378238"/>
            <a:ext cx="4009835" cy="2923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2AC5EAD-D76D-463D-8B55-00F6C7B0CF06}"/>
              </a:ext>
            </a:extLst>
          </p:cNvPr>
          <p:cNvSpPr/>
          <p:nvPr/>
        </p:nvSpPr>
        <p:spPr>
          <a:xfrm>
            <a:off x="256285" y="1379585"/>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FDC29448-B71C-4B2F-ABC5-9B60C32259C0}"/>
              </a:ext>
            </a:extLst>
          </p:cNvPr>
          <p:cNvSpPr/>
          <p:nvPr/>
        </p:nvSpPr>
        <p:spPr>
          <a:xfrm>
            <a:off x="9198845" y="136241"/>
            <a:ext cx="1717118" cy="101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IsabelleHOL</a:t>
            </a:r>
            <a:endParaRPr lang="en-US" sz="2400"/>
          </a:p>
        </p:txBody>
      </p:sp>
      <p:sp>
        <p:nvSpPr>
          <p:cNvPr id="9" name="Oval 8">
            <a:extLst>
              <a:ext uri="{FF2B5EF4-FFF2-40B4-BE49-F238E27FC236}">
                <a16:creationId xmlns:a16="http://schemas.microsoft.com/office/drawing/2014/main" id="{5A2CB578-F604-4B6B-AABA-0042F9571CDC}"/>
              </a:ext>
            </a:extLst>
          </p:cNvPr>
          <p:cNvSpPr/>
          <p:nvPr/>
        </p:nvSpPr>
        <p:spPr>
          <a:xfrm>
            <a:off x="10594700" y="3102522"/>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Coq</a:t>
            </a:r>
          </a:p>
        </p:txBody>
      </p:sp>
      <p:sp>
        <p:nvSpPr>
          <p:cNvPr id="10" name="Oval 9">
            <a:extLst>
              <a:ext uri="{FF2B5EF4-FFF2-40B4-BE49-F238E27FC236}">
                <a16:creationId xmlns:a16="http://schemas.microsoft.com/office/drawing/2014/main" id="{80A41E7F-9E12-4BE1-B624-7E3EEEC374CD}"/>
              </a:ext>
            </a:extLst>
          </p:cNvPr>
          <p:cNvSpPr/>
          <p:nvPr/>
        </p:nvSpPr>
        <p:spPr>
          <a:xfrm>
            <a:off x="159366" y="3248715"/>
            <a:ext cx="1214545"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Z3</a:t>
            </a:r>
          </a:p>
        </p:txBody>
      </p:sp>
      <p:sp>
        <p:nvSpPr>
          <p:cNvPr id="11" name="TextBox 10">
            <a:extLst>
              <a:ext uri="{FF2B5EF4-FFF2-40B4-BE49-F238E27FC236}">
                <a16:creationId xmlns:a16="http://schemas.microsoft.com/office/drawing/2014/main" id="{62734C44-5118-4457-9AB4-77CC4B40F4EA}"/>
              </a:ext>
            </a:extLst>
          </p:cNvPr>
          <p:cNvSpPr txBox="1"/>
          <p:nvPr/>
        </p:nvSpPr>
        <p:spPr>
          <a:xfrm>
            <a:off x="6442794" y="479925"/>
            <a:ext cx="2329484" cy="461665"/>
          </a:xfrm>
          <a:prstGeom prst="rect">
            <a:avLst/>
          </a:prstGeom>
          <a:noFill/>
          <a:ln>
            <a:solidFill>
              <a:schemeClr val="tx1"/>
            </a:solidFill>
          </a:ln>
        </p:spPr>
        <p:txBody>
          <a:bodyPr wrap="none" rtlCol="0">
            <a:spAutoFit/>
          </a:bodyPr>
          <a:lstStyle/>
          <a:p>
            <a:r>
              <a:rPr lang="en-US" sz="2400"/>
              <a:t>seL4 </a:t>
            </a:r>
            <a:r>
              <a:rPr lang="en-US" sz="2400" i="1"/>
              <a:t>(SOSP 2009)</a:t>
            </a:r>
          </a:p>
        </p:txBody>
      </p:sp>
      <p:sp>
        <p:nvSpPr>
          <p:cNvPr id="12" name="TextBox 11">
            <a:extLst>
              <a:ext uri="{FF2B5EF4-FFF2-40B4-BE49-F238E27FC236}">
                <a16:creationId xmlns:a16="http://schemas.microsoft.com/office/drawing/2014/main" id="{93F54446-A377-470E-8059-8DDA7C09331C}"/>
              </a:ext>
            </a:extLst>
          </p:cNvPr>
          <p:cNvSpPr txBox="1"/>
          <p:nvPr/>
        </p:nvSpPr>
        <p:spPr>
          <a:xfrm>
            <a:off x="6379974" y="1068469"/>
            <a:ext cx="2148345" cy="461665"/>
          </a:xfrm>
          <a:prstGeom prst="rect">
            <a:avLst/>
          </a:prstGeom>
          <a:noFill/>
          <a:ln>
            <a:solidFill>
              <a:schemeClr val="tx1"/>
            </a:solidFill>
          </a:ln>
        </p:spPr>
        <p:txBody>
          <a:bodyPr wrap="none" rtlCol="0">
            <a:spAutoFit/>
          </a:bodyPr>
          <a:lstStyle/>
          <a:p>
            <a:r>
              <a:rPr lang="en-US" sz="2400" err="1"/>
              <a:t>Jitk</a:t>
            </a:r>
            <a:r>
              <a:rPr lang="en-US" sz="2400"/>
              <a:t> </a:t>
            </a:r>
            <a:r>
              <a:rPr lang="en-US" sz="2400" i="1"/>
              <a:t>(OSDI 2014)</a:t>
            </a:r>
          </a:p>
        </p:txBody>
      </p:sp>
      <p:sp>
        <p:nvSpPr>
          <p:cNvPr id="13" name="TextBox 12">
            <a:extLst>
              <a:ext uri="{FF2B5EF4-FFF2-40B4-BE49-F238E27FC236}">
                <a16:creationId xmlns:a16="http://schemas.microsoft.com/office/drawing/2014/main" id="{685A2553-4E47-4D8A-A3AA-1EA00F8F4E19}"/>
              </a:ext>
            </a:extLst>
          </p:cNvPr>
          <p:cNvSpPr txBox="1"/>
          <p:nvPr/>
        </p:nvSpPr>
        <p:spPr>
          <a:xfrm>
            <a:off x="6379974" y="1617331"/>
            <a:ext cx="2415405" cy="461665"/>
          </a:xfrm>
          <a:prstGeom prst="rect">
            <a:avLst/>
          </a:prstGeom>
          <a:noFill/>
          <a:ln>
            <a:solidFill>
              <a:schemeClr val="tx1"/>
            </a:solidFill>
          </a:ln>
        </p:spPr>
        <p:txBody>
          <a:bodyPr wrap="none" rtlCol="0">
            <a:spAutoFit/>
          </a:bodyPr>
          <a:lstStyle/>
          <a:p>
            <a:r>
              <a:rPr lang="en-US" sz="2400"/>
              <a:t>FSCQ </a:t>
            </a:r>
            <a:r>
              <a:rPr lang="en-US" sz="2400" i="1"/>
              <a:t>(SOSP 2015)</a:t>
            </a:r>
          </a:p>
        </p:txBody>
      </p:sp>
      <p:sp>
        <p:nvSpPr>
          <p:cNvPr id="14" name="TextBox 13">
            <a:extLst>
              <a:ext uri="{FF2B5EF4-FFF2-40B4-BE49-F238E27FC236}">
                <a16:creationId xmlns:a16="http://schemas.microsoft.com/office/drawing/2014/main" id="{9D21009E-4F31-45A2-9F61-33F4913E5987}"/>
              </a:ext>
            </a:extLst>
          </p:cNvPr>
          <p:cNvSpPr txBox="1"/>
          <p:nvPr/>
        </p:nvSpPr>
        <p:spPr>
          <a:xfrm>
            <a:off x="6256591" y="2148750"/>
            <a:ext cx="2826287" cy="461665"/>
          </a:xfrm>
          <a:prstGeom prst="rect">
            <a:avLst/>
          </a:prstGeom>
          <a:noFill/>
          <a:ln>
            <a:solidFill>
              <a:schemeClr val="tx1"/>
            </a:solidFill>
          </a:ln>
        </p:spPr>
        <p:txBody>
          <a:bodyPr wrap="none" rtlCol="0">
            <a:spAutoFit/>
          </a:bodyPr>
          <a:lstStyle/>
          <a:p>
            <a:r>
              <a:rPr lang="en-US" sz="2400" err="1"/>
              <a:t>CertiKOS</a:t>
            </a:r>
            <a:r>
              <a:rPr lang="en-US" sz="2400"/>
              <a:t> </a:t>
            </a:r>
            <a:r>
              <a:rPr lang="en-US" sz="2400" i="1"/>
              <a:t>(OSDI 2016)</a:t>
            </a:r>
          </a:p>
        </p:txBody>
      </p:sp>
      <p:sp>
        <p:nvSpPr>
          <p:cNvPr id="15" name="TextBox 14">
            <a:extLst>
              <a:ext uri="{FF2B5EF4-FFF2-40B4-BE49-F238E27FC236}">
                <a16:creationId xmlns:a16="http://schemas.microsoft.com/office/drawing/2014/main" id="{3BCE0A7B-17B4-4B8C-826D-E14E30474252}"/>
              </a:ext>
            </a:extLst>
          </p:cNvPr>
          <p:cNvSpPr txBox="1"/>
          <p:nvPr/>
        </p:nvSpPr>
        <p:spPr>
          <a:xfrm>
            <a:off x="3266063" y="709004"/>
            <a:ext cx="2750946" cy="461665"/>
          </a:xfrm>
          <a:prstGeom prst="rect">
            <a:avLst/>
          </a:prstGeom>
          <a:noFill/>
          <a:ln>
            <a:solidFill>
              <a:schemeClr val="tx1"/>
            </a:solidFill>
          </a:ln>
        </p:spPr>
        <p:txBody>
          <a:bodyPr wrap="none" rtlCol="0">
            <a:spAutoFit/>
          </a:bodyPr>
          <a:lstStyle/>
          <a:p>
            <a:r>
              <a:rPr lang="en-US" sz="2400"/>
              <a:t>Ironclad </a:t>
            </a:r>
            <a:r>
              <a:rPr lang="en-US" sz="2400" i="1"/>
              <a:t>(OSDI 2014)</a:t>
            </a:r>
          </a:p>
        </p:txBody>
      </p:sp>
      <p:sp>
        <p:nvSpPr>
          <p:cNvPr id="21" name="TextBox 20">
            <a:extLst>
              <a:ext uri="{FF2B5EF4-FFF2-40B4-BE49-F238E27FC236}">
                <a16:creationId xmlns:a16="http://schemas.microsoft.com/office/drawing/2014/main" id="{9037196C-33AF-41DD-B379-2AE4D11161C6}"/>
              </a:ext>
            </a:extLst>
          </p:cNvPr>
          <p:cNvSpPr txBox="1"/>
          <p:nvPr/>
        </p:nvSpPr>
        <p:spPr>
          <a:xfrm>
            <a:off x="3219576" y="1289429"/>
            <a:ext cx="2893549" cy="461665"/>
          </a:xfrm>
          <a:prstGeom prst="rect">
            <a:avLst/>
          </a:prstGeom>
          <a:noFill/>
          <a:ln>
            <a:solidFill>
              <a:schemeClr val="tx1"/>
            </a:solidFill>
          </a:ln>
        </p:spPr>
        <p:txBody>
          <a:bodyPr wrap="none" rtlCol="0">
            <a:spAutoFit/>
          </a:bodyPr>
          <a:lstStyle/>
          <a:p>
            <a:r>
              <a:rPr lang="en-US" sz="2400" err="1"/>
              <a:t>IronFleet</a:t>
            </a:r>
            <a:r>
              <a:rPr lang="en-US" sz="2400"/>
              <a:t> </a:t>
            </a:r>
            <a:r>
              <a:rPr lang="en-US" sz="2400" i="1"/>
              <a:t>(SOSP 2015)</a:t>
            </a:r>
          </a:p>
        </p:txBody>
      </p:sp>
      <p:sp>
        <p:nvSpPr>
          <p:cNvPr id="22" name="TextBox 21">
            <a:extLst>
              <a:ext uri="{FF2B5EF4-FFF2-40B4-BE49-F238E27FC236}">
                <a16:creationId xmlns:a16="http://schemas.microsoft.com/office/drawing/2014/main" id="{0710B887-C770-4EFD-8ECB-DF461125F002}"/>
              </a:ext>
            </a:extLst>
          </p:cNvPr>
          <p:cNvSpPr txBox="1"/>
          <p:nvPr/>
        </p:nvSpPr>
        <p:spPr>
          <a:xfrm>
            <a:off x="3324275" y="1801059"/>
            <a:ext cx="2827634" cy="461665"/>
          </a:xfrm>
          <a:prstGeom prst="rect">
            <a:avLst/>
          </a:prstGeom>
          <a:noFill/>
          <a:ln>
            <a:solidFill>
              <a:schemeClr val="tx1"/>
            </a:solidFill>
          </a:ln>
        </p:spPr>
        <p:txBody>
          <a:bodyPr wrap="none" rtlCol="0">
            <a:spAutoFit/>
          </a:bodyPr>
          <a:lstStyle/>
          <a:p>
            <a:r>
              <a:rPr lang="en-US" sz="2400"/>
              <a:t>Yggdrasil </a:t>
            </a:r>
            <a:r>
              <a:rPr lang="en-US" sz="2400" i="1"/>
              <a:t>(OSDI 2016)</a:t>
            </a:r>
          </a:p>
        </p:txBody>
      </p:sp>
      <p:cxnSp>
        <p:nvCxnSpPr>
          <p:cNvPr id="25" name="Straight Connector 24">
            <a:extLst>
              <a:ext uri="{FF2B5EF4-FFF2-40B4-BE49-F238E27FC236}">
                <a16:creationId xmlns:a16="http://schemas.microsoft.com/office/drawing/2014/main" id="{902DC967-6A53-457E-8ECF-6CBEB3BBF4C4}"/>
              </a:ext>
            </a:extLst>
          </p:cNvPr>
          <p:cNvCxnSpPr>
            <a:cxnSpLocks/>
            <a:stCxn id="15" idx="1"/>
            <a:endCxn id="6" idx="6"/>
          </p:cNvCxnSpPr>
          <p:nvPr/>
        </p:nvCxnSpPr>
        <p:spPr>
          <a:xfrm flipH="1">
            <a:off x="1673255" y="939837"/>
            <a:ext cx="1592808" cy="7154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EE103-976D-4C0C-8000-3E8FA8DA117D}"/>
              </a:ext>
            </a:extLst>
          </p:cNvPr>
          <p:cNvCxnSpPr>
            <a:cxnSpLocks/>
            <a:stCxn id="15" idx="1"/>
            <a:endCxn id="10" idx="6"/>
          </p:cNvCxnSpPr>
          <p:nvPr/>
        </p:nvCxnSpPr>
        <p:spPr>
          <a:xfrm flipH="1">
            <a:off x="1373911" y="939837"/>
            <a:ext cx="1892152" cy="25845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4E90E1-33CE-41BB-972B-7AE1BEFFB11D}"/>
              </a:ext>
            </a:extLst>
          </p:cNvPr>
          <p:cNvCxnSpPr>
            <a:cxnSpLocks/>
            <a:stCxn id="21" idx="1"/>
            <a:endCxn id="10" idx="6"/>
          </p:cNvCxnSpPr>
          <p:nvPr/>
        </p:nvCxnSpPr>
        <p:spPr>
          <a:xfrm flipH="1">
            <a:off x="1373911" y="1520262"/>
            <a:ext cx="1845665" cy="2004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69A2F6-90D9-43F3-88B1-3677C0142523}"/>
              </a:ext>
            </a:extLst>
          </p:cNvPr>
          <p:cNvCxnSpPr>
            <a:cxnSpLocks/>
            <a:stCxn id="22" idx="1"/>
            <a:endCxn id="10" idx="6"/>
          </p:cNvCxnSpPr>
          <p:nvPr/>
        </p:nvCxnSpPr>
        <p:spPr>
          <a:xfrm flipH="1">
            <a:off x="1373911" y="2031892"/>
            <a:ext cx="1950364" cy="14925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55D28E9-EFE9-4E82-9B17-2442C9E59C83}"/>
              </a:ext>
            </a:extLst>
          </p:cNvPr>
          <p:cNvCxnSpPr>
            <a:cxnSpLocks/>
            <a:stCxn id="21" idx="1"/>
            <a:endCxn id="6" idx="6"/>
          </p:cNvCxnSpPr>
          <p:nvPr/>
        </p:nvCxnSpPr>
        <p:spPr>
          <a:xfrm flipH="1">
            <a:off x="1673255" y="1520262"/>
            <a:ext cx="1546321" cy="13503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14975D-82B0-4E0D-AE77-B980FA17F6B6}"/>
              </a:ext>
            </a:extLst>
          </p:cNvPr>
          <p:cNvCxnSpPr>
            <a:cxnSpLocks/>
            <a:stCxn id="9" idx="2"/>
            <a:endCxn id="13" idx="3"/>
          </p:cNvCxnSpPr>
          <p:nvPr/>
        </p:nvCxnSpPr>
        <p:spPr>
          <a:xfrm flipH="1" flipV="1">
            <a:off x="8795379" y="1848164"/>
            <a:ext cx="1799321" cy="15300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8ABD4-0615-4376-974F-41D828A04727}"/>
              </a:ext>
            </a:extLst>
          </p:cNvPr>
          <p:cNvCxnSpPr>
            <a:cxnSpLocks/>
            <a:stCxn id="9" idx="2"/>
            <a:endCxn id="14" idx="3"/>
          </p:cNvCxnSpPr>
          <p:nvPr/>
        </p:nvCxnSpPr>
        <p:spPr>
          <a:xfrm flipH="1" flipV="1">
            <a:off x="9082878" y="2379583"/>
            <a:ext cx="1511822" cy="998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B6DF22-B1BD-427B-9B33-200078A4FCC0}"/>
              </a:ext>
            </a:extLst>
          </p:cNvPr>
          <p:cNvCxnSpPr>
            <a:cxnSpLocks/>
            <a:stCxn id="12" idx="3"/>
            <a:endCxn id="9" idx="2"/>
          </p:cNvCxnSpPr>
          <p:nvPr/>
        </p:nvCxnSpPr>
        <p:spPr>
          <a:xfrm>
            <a:off x="8528319" y="1299302"/>
            <a:ext cx="2066381" cy="20789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047121-7B66-4911-8EAD-5E0B178FC00E}"/>
              </a:ext>
            </a:extLst>
          </p:cNvPr>
          <p:cNvCxnSpPr>
            <a:cxnSpLocks/>
            <a:stCxn id="11" idx="3"/>
            <a:endCxn id="7" idx="2"/>
          </p:cNvCxnSpPr>
          <p:nvPr/>
        </p:nvCxnSpPr>
        <p:spPr>
          <a:xfrm flipV="1">
            <a:off x="8772278" y="645612"/>
            <a:ext cx="426567" cy="65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5742A917-E63D-455D-A7FE-B3042B1403F7}"/>
              </a:ext>
            </a:extLst>
          </p:cNvPr>
          <p:cNvSpPr>
            <a:spLocks noGrp="1"/>
          </p:cNvSpPr>
          <p:nvPr>
            <p:ph type="title"/>
          </p:nvPr>
        </p:nvSpPr>
        <p:spPr>
          <a:xfrm>
            <a:off x="2152650" y="-400762"/>
            <a:ext cx="7886700" cy="1325563"/>
          </a:xfrm>
        </p:spPr>
        <p:txBody>
          <a:bodyPr/>
          <a:lstStyle/>
          <a:p>
            <a:r>
              <a:rPr lang="en-US" b="1"/>
              <a:t>Verified systems at SOSP, OSDI</a:t>
            </a:r>
          </a:p>
        </p:txBody>
      </p:sp>
      <p:sp>
        <p:nvSpPr>
          <p:cNvPr id="31" name="TextBox 30">
            <a:extLst>
              <a:ext uri="{FF2B5EF4-FFF2-40B4-BE49-F238E27FC236}">
                <a16:creationId xmlns:a16="http://schemas.microsoft.com/office/drawing/2014/main" id="{7E7F93E6-99C9-4EDF-A316-3E61401C163D}"/>
              </a:ext>
            </a:extLst>
          </p:cNvPr>
          <p:cNvSpPr txBox="1"/>
          <p:nvPr/>
        </p:nvSpPr>
        <p:spPr>
          <a:xfrm>
            <a:off x="6715086" y="2635052"/>
            <a:ext cx="2604559" cy="461665"/>
          </a:xfrm>
          <a:prstGeom prst="rect">
            <a:avLst/>
          </a:prstGeom>
          <a:noFill/>
          <a:ln>
            <a:solidFill>
              <a:schemeClr val="tx1"/>
            </a:solidFill>
          </a:ln>
        </p:spPr>
        <p:txBody>
          <a:bodyPr wrap="none" rtlCol="0">
            <a:spAutoFit/>
          </a:bodyPr>
          <a:lstStyle/>
          <a:p>
            <a:r>
              <a:rPr lang="en-US" sz="2400"/>
              <a:t>DFSCQ </a:t>
            </a:r>
            <a:r>
              <a:rPr lang="en-US" sz="2400" i="1"/>
              <a:t>(SOSP 2017)</a:t>
            </a:r>
          </a:p>
        </p:txBody>
      </p:sp>
      <p:cxnSp>
        <p:nvCxnSpPr>
          <p:cNvPr id="32" name="Straight Connector 31">
            <a:extLst>
              <a:ext uri="{FF2B5EF4-FFF2-40B4-BE49-F238E27FC236}">
                <a16:creationId xmlns:a16="http://schemas.microsoft.com/office/drawing/2014/main" id="{7AFF3CF0-BF89-414B-B752-ED24A06B046D}"/>
              </a:ext>
            </a:extLst>
          </p:cNvPr>
          <p:cNvCxnSpPr>
            <a:cxnSpLocks/>
            <a:stCxn id="9" idx="2"/>
            <a:endCxn id="31" idx="3"/>
          </p:cNvCxnSpPr>
          <p:nvPr/>
        </p:nvCxnSpPr>
        <p:spPr>
          <a:xfrm flipH="1" flipV="1">
            <a:off x="9319645" y="2865885"/>
            <a:ext cx="1275055" cy="512353"/>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12C968-5D45-47E1-B1F2-2CFEF6A65B3A}"/>
              </a:ext>
            </a:extLst>
          </p:cNvPr>
          <p:cNvSpPr txBox="1"/>
          <p:nvPr/>
        </p:nvSpPr>
        <p:spPr>
          <a:xfrm>
            <a:off x="3303736" y="2342586"/>
            <a:ext cx="2817631" cy="461665"/>
          </a:xfrm>
          <a:prstGeom prst="rect">
            <a:avLst/>
          </a:prstGeom>
          <a:noFill/>
          <a:ln>
            <a:solidFill>
              <a:schemeClr val="tx1"/>
            </a:solidFill>
          </a:ln>
        </p:spPr>
        <p:txBody>
          <a:bodyPr wrap="none" rtlCol="0">
            <a:spAutoFit/>
          </a:bodyPr>
          <a:lstStyle/>
          <a:p>
            <a:r>
              <a:rPr lang="en-US" sz="2400"/>
              <a:t>Komodo </a:t>
            </a:r>
            <a:r>
              <a:rPr lang="en-US" sz="2400" i="1"/>
              <a:t>(SOSP 2017)</a:t>
            </a:r>
          </a:p>
        </p:txBody>
      </p:sp>
      <p:cxnSp>
        <p:nvCxnSpPr>
          <p:cNvPr id="42" name="Straight Connector 41">
            <a:extLst>
              <a:ext uri="{FF2B5EF4-FFF2-40B4-BE49-F238E27FC236}">
                <a16:creationId xmlns:a16="http://schemas.microsoft.com/office/drawing/2014/main" id="{B1A9D493-C221-4D0C-ABAF-2FE59CB6116F}"/>
              </a:ext>
            </a:extLst>
          </p:cNvPr>
          <p:cNvCxnSpPr>
            <a:cxnSpLocks/>
            <a:stCxn id="38" idx="1"/>
            <a:endCxn id="6" idx="6"/>
          </p:cNvCxnSpPr>
          <p:nvPr/>
        </p:nvCxnSpPr>
        <p:spPr>
          <a:xfrm flipH="1" flipV="1">
            <a:off x="1673255" y="1655301"/>
            <a:ext cx="1630481" cy="91811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EE1CBA-D7DE-4825-94A1-A9DF4D940B32}"/>
              </a:ext>
            </a:extLst>
          </p:cNvPr>
          <p:cNvCxnSpPr>
            <a:cxnSpLocks/>
            <a:stCxn id="38" idx="1"/>
            <a:endCxn id="10" idx="6"/>
          </p:cNvCxnSpPr>
          <p:nvPr/>
        </p:nvCxnSpPr>
        <p:spPr>
          <a:xfrm flipH="1">
            <a:off x="1373911" y="2573419"/>
            <a:ext cx="1929825" cy="9510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14E155-3D18-4EAC-8AEE-DB2795DF8C13}"/>
              </a:ext>
            </a:extLst>
          </p:cNvPr>
          <p:cNvCxnSpPr>
            <a:cxnSpLocks/>
            <a:stCxn id="29" idx="1"/>
            <a:endCxn id="10" idx="6"/>
          </p:cNvCxnSpPr>
          <p:nvPr/>
        </p:nvCxnSpPr>
        <p:spPr>
          <a:xfrm flipH="1">
            <a:off x="1373911" y="3096602"/>
            <a:ext cx="1766697" cy="42782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6D53D1-8231-4453-A427-92CEB577512D}"/>
              </a:ext>
            </a:extLst>
          </p:cNvPr>
          <p:cNvSpPr txBox="1"/>
          <p:nvPr/>
        </p:nvSpPr>
        <p:spPr>
          <a:xfrm>
            <a:off x="4093798" y="3439792"/>
            <a:ext cx="2491067" cy="461665"/>
          </a:xfrm>
          <a:prstGeom prst="rect">
            <a:avLst/>
          </a:prstGeom>
          <a:solidFill>
            <a:schemeClr val="bg1"/>
          </a:solidFill>
          <a:ln>
            <a:solidFill>
              <a:schemeClr val="tx1"/>
            </a:solidFill>
          </a:ln>
        </p:spPr>
        <p:txBody>
          <a:bodyPr wrap="none" rtlCol="0">
            <a:spAutoFit/>
          </a:bodyPr>
          <a:lstStyle/>
          <a:p>
            <a:r>
              <a:rPr lang="en-US" sz="2400"/>
              <a:t>Nickel </a:t>
            </a:r>
            <a:r>
              <a:rPr lang="en-US" sz="2400" i="1"/>
              <a:t>(OSDI 2018)</a:t>
            </a:r>
          </a:p>
        </p:txBody>
      </p:sp>
      <p:cxnSp>
        <p:nvCxnSpPr>
          <p:cNvPr id="35" name="Straight Connector 34">
            <a:extLst>
              <a:ext uri="{FF2B5EF4-FFF2-40B4-BE49-F238E27FC236}">
                <a16:creationId xmlns:a16="http://schemas.microsoft.com/office/drawing/2014/main" id="{58AD2CCA-50D4-46A6-840F-E0E309822FD3}"/>
              </a:ext>
            </a:extLst>
          </p:cNvPr>
          <p:cNvCxnSpPr>
            <a:cxnSpLocks/>
            <a:stCxn id="34" idx="1"/>
            <a:endCxn id="10" idx="6"/>
          </p:cNvCxnSpPr>
          <p:nvPr/>
        </p:nvCxnSpPr>
        <p:spPr>
          <a:xfrm flipH="1" flipV="1">
            <a:off x="1373911" y="3524431"/>
            <a:ext cx="2719887" cy="14619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58664-EFD0-438F-A155-9D42536C7E5A}"/>
              </a:ext>
            </a:extLst>
          </p:cNvPr>
          <p:cNvCxnSpPr>
            <a:cxnSpLocks/>
            <a:stCxn id="9" idx="2"/>
            <a:endCxn id="39" idx="3"/>
          </p:cNvCxnSpPr>
          <p:nvPr/>
        </p:nvCxnSpPr>
        <p:spPr>
          <a:xfrm flipH="1" flipV="1">
            <a:off x="9280794" y="3369997"/>
            <a:ext cx="1313906" cy="824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EC69274-7D83-440C-95B7-C77B1ED3A608}"/>
              </a:ext>
            </a:extLst>
          </p:cNvPr>
          <p:cNvSpPr txBox="1"/>
          <p:nvPr/>
        </p:nvSpPr>
        <p:spPr>
          <a:xfrm>
            <a:off x="6714037" y="3719194"/>
            <a:ext cx="2682145" cy="461665"/>
          </a:xfrm>
          <a:prstGeom prst="rect">
            <a:avLst/>
          </a:prstGeom>
          <a:solidFill>
            <a:schemeClr val="bg1"/>
          </a:solidFill>
          <a:ln>
            <a:solidFill>
              <a:schemeClr val="tx1"/>
            </a:solidFill>
          </a:ln>
        </p:spPr>
        <p:txBody>
          <a:bodyPr wrap="none" rtlCol="0">
            <a:spAutoFit/>
          </a:bodyPr>
          <a:lstStyle/>
          <a:p>
            <a:r>
              <a:rPr lang="en-US" sz="2400" err="1"/>
              <a:t>DiskSec</a:t>
            </a:r>
            <a:r>
              <a:rPr lang="en-US" sz="2400"/>
              <a:t> </a:t>
            </a:r>
            <a:r>
              <a:rPr lang="en-US" sz="2400" i="1"/>
              <a:t>(OSDI 2018)</a:t>
            </a:r>
          </a:p>
        </p:txBody>
      </p:sp>
      <p:cxnSp>
        <p:nvCxnSpPr>
          <p:cNvPr id="46" name="Straight Connector 45">
            <a:extLst>
              <a:ext uri="{FF2B5EF4-FFF2-40B4-BE49-F238E27FC236}">
                <a16:creationId xmlns:a16="http://schemas.microsoft.com/office/drawing/2014/main" id="{2D3DCB5A-83CE-4B92-B87E-57BCD69C232F}"/>
              </a:ext>
            </a:extLst>
          </p:cNvPr>
          <p:cNvCxnSpPr>
            <a:cxnSpLocks/>
            <a:stCxn id="9" idx="2"/>
            <a:endCxn id="45" idx="3"/>
          </p:cNvCxnSpPr>
          <p:nvPr/>
        </p:nvCxnSpPr>
        <p:spPr>
          <a:xfrm flipH="1">
            <a:off x="9396182" y="3378238"/>
            <a:ext cx="1198518" cy="5717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2893CE-D51A-4519-81B6-A57E924C55BE}"/>
              </a:ext>
            </a:extLst>
          </p:cNvPr>
          <p:cNvSpPr txBox="1"/>
          <p:nvPr/>
        </p:nvSpPr>
        <p:spPr>
          <a:xfrm>
            <a:off x="3068060" y="3906930"/>
            <a:ext cx="2533066" cy="461665"/>
          </a:xfrm>
          <a:prstGeom prst="rect">
            <a:avLst/>
          </a:prstGeom>
          <a:solidFill>
            <a:schemeClr val="bg1"/>
          </a:solidFill>
          <a:ln>
            <a:solidFill>
              <a:schemeClr val="tx1"/>
            </a:solidFill>
          </a:ln>
        </p:spPr>
        <p:txBody>
          <a:bodyPr wrap="none" rtlCol="0">
            <a:spAutoFit/>
          </a:bodyPr>
          <a:lstStyle/>
          <a:p>
            <a:r>
              <a:rPr lang="en-US" sz="2400"/>
              <a:t>Serval </a:t>
            </a:r>
            <a:r>
              <a:rPr lang="en-US" sz="2400" i="1"/>
              <a:t>(SOSP 2019)</a:t>
            </a:r>
          </a:p>
        </p:txBody>
      </p:sp>
      <p:sp>
        <p:nvSpPr>
          <p:cNvPr id="48" name="TextBox 47">
            <a:extLst>
              <a:ext uri="{FF2B5EF4-FFF2-40B4-BE49-F238E27FC236}">
                <a16:creationId xmlns:a16="http://schemas.microsoft.com/office/drawing/2014/main" id="{A1CD3D7F-C746-496F-B886-9BECBD0C95E1}"/>
              </a:ext>
            </a:extLst>
          </p:cNvPr>
          <p:cNvSpPr txBox="1"/>
          <p:nvPr/>
        </p:nvSpPr>
        <p:spPr>
          <a:xfrm>
            <a:off x="3029927" y="4944863"/>
            <a:ext cx="2836354" cy="461665"/>
          </a:xfrm>
          <a:prstGeom prst="rect">
            <a:avLst/>
          </a:prstGeom>
          <a:solidFill>
            <a:schemeClr val="bg1"/>
          </a:solidFill>
          <a:ln>
            <a:solidFill>
              <a:schemeClr val="tx1"/>
            </a:solidFill>
          </a:ln>
        </p:spPr>
        <p:txBody>
          <a:bodyPr wrap="none" rtlCol="0">
            <a:spAutoFit/>
          </a:bodyPr>
          <a:lstStyle/>
          <a:p>
            <a:r>
              <a:rPr lang="en-US" sz="2400"/>
              <a:t>Jitterbug </a:t>
            </a:r>
            <a:r>
              <a:rPr lang="en-US" sz="2400" i="1"/>
              <a:t>(OSDI 2020)</a:t>
            </a:r>
          </a:p>
        </p:txBody>
      </p:sp>
      <p:sp>
        <p:nvSpPr>
          <p:cNvPr id="49" name="TextBox 48">
            <a:extLst>
              <a:ext uri="{FF2B5EF4-FFF2-40B4-BE49-F238E27FC236}">
                <a16:creationId xmlns:a16="http://schemas.microsoft.com/office/drawing/2014/main" id="{9C96C6B8-2049-467E-A44A-130CE6A50EDC}"/>
              </a:ext>
            </a:extLst>
          </p:cNvPr>
          <p:cNvSpPr txBox="1"/>
          <p:nvPr/>
        </p:nvSpPr>
        <p:spPr>
          <a:xfrm>
            <a:off x="2827179" y="5917987"/>
            <a:ext cx="3039102" cy="461665"/>
          </a:xfrm>
          <a:prstGeom prst="rect">
            <a:avLst/>
          </a:prstGeom>
          <a:solidFill>
            <a:schemeClr val="bg1"/>
          </a:solidFill>
          <a:ln>
            <a:solidFill>
              <a:schemeClr val="tx1"/>
            </a:solidFill>
          </a:ln>
        </p:spPr>
        <p:txBody>
          <a:bodyPr wrap="none" rtlCol="0">
            <a:spAutoFit/>
          </a:bodyPr>
          <a:lstStyle/>
          <a:p>
            <a:r>
              <a:rPr lang="en-US" sz="2400" err="1"/>
              <a:t>VeriBetrFS</a:t>
            </a:r>
            <a:r>
              <a:rPr lang="en-US" sz="2400"/>
              <a:t> </a:t>
            </a:r>
            <a:r>
              <a:rPr lang="en-US" sz="2400" i="1"/>
              <a:t>(OSDI 2020)</a:t>
            </a:r>
          </a:p>
        </p:txBody>
      </p:sp>
      <p:sp>
        <p:nvSpPr>
          <p:cNvPr id="50" name="TextBox 49">
            <a:extLst>
              <a:ext uri="{FF2B5EF4-FFF2-40B4-BE49-F238E27FC236}">
                <a16:creationId xmlns:a16="http://schemas.microsoft.com/office/drawing/2014/main" id="{CDD091BE-B913-43F0-BD49-574B29180CCB}"/>
              </a:ext>
            </a:extLst>
          </p:cNvPr>
          <p:cNvSpPr txBox="1"/>
          <p:nvPr/>
        </p:nvSpPr>
        <p:spPr>
          <a:xfrm>
            <a:off x="3087000" y="4429330"/>
            <a:ext cx="2491067" cy="461665"/>
          </a:xfrm>
          <a:prstGeom prst="rect">
            <a:avLst/>
          </a:prstGeom>
          <a:solidFill>
            <a:schemeClr val="bg1"/>
          </a:solidFill>
          <a:ln>
            <a:solidFill>
              <a:schemeClr val="tx1"/>
            </a:solidFill>
          </a:ln>
        </p:spPr>
        <p:txBody>
          <a:bodyPr wrap="none" rtlCol="0">
            <a:spAutoFit/>
          </a:bodyPr>
          <a:lstStyle/>
          <a:p>
            <a:r>
              <a:rPr lang="en-US" sz="2400"/>
              <a:t>Vigor </a:t>
            </a:r>
            <a:r>
              <a:rPr lang="en-US" sz="2400" i="1"/>
              <a:t>(SOSP 2019)</a:t>
            </a:r>
          </a:p>
        </p:txBody>
      </p:sp>
      <p:sp>
        <p:nvSpPr>
          <p:cNvPr id="51" name="TextBox 50">
            <a:extLst>
              <a:ext uri="{FF2B5EF4-FFF2-40B4-BE49-F238E27FC236}">
                <a16:creationId xmlns:a16="http://schemas.microsoft.com/office/drawing/2014/main" id="{B4EAEBFF-80B5-43D1-9408-8FEF49AA623E}"/>
              </a:ext>
            </a:extLst>
          </p:cNvPr>
          <p:cNvSpPr txBox="1"/>
          <p:nvPr/>
        </p:nvSpPr>
        <p:spPr>
          <a:xfrm>
            <a:off x="3015710" y="5431425"/>
            <a:ext cx="2491067" cy="461665"/>
          </a:xfrm>
          <a:prstGeom prst="rect">
            <a:avLst/>
          </a:prstGeom>
          <a:solidFill>
            <a:schemeClr val="bg1"/>
          </a:solidFill>
          <a:ln>
            <a:solidFill>
              <a:schemeClr val="tx1"/>
            </a:solidFill>
          </a:ln>
        </p:spPr>
        <p:txBody>
          <a:bodyPr wrap="none" rtlCol="0">
            <a:spAutoFit/>
          </a:bodyPr>
          <a:lstStyle/>
          <a:p>
            <a:r>
              <a:rPr lang="en-US" sz="2400"/>
              <a:t>SCFTL </a:t>
            </a:r>
            <a:r>
              <a:rPr lang="en-US" sz="2400" i="1"/>
              <a:t>(OSDI 2020)</a:t>
            </a:r>
          </a:p>
        </p:txBody>
      </p:sp>
      <p:sp>
        <p:nvSpPr>
          <p:cNvPr id="52" name="TextBox 51">
            <a:extLst>
              <a:ext uri="{FF2B5EF4-FFF2-40B4-BE49-F238E27FC236}">
                <a16:creationId xmlns:a16="http://schemas.microsoft.com/office/drawing/2014/main" id="{471A81F5-469E-4D1B-8C6D-6FA265A0F28F}"/>
              </a:ext>
            </a:extLst>
          </p:cNvPr>
          <p:cNvSpPr txBox="1"/>
          <p:nvPr/>
        </p:nvSpPr>
        <p:spPr>
          <a:xfrm>
            <a:off x="6658958" y="5251954"/>
            <a:ext cx="3005951" cy="461665"/>
          </a:xfrm>
          <a:prstGeom prst="rect">
            <a:avLst/>
          </a:prstGeom>
          <a:solidFill>
            <a:schemeClr val="bg1"/>
          </a:solidFill>
          <a:ln>
            <a:solidFill>
              <a:schemeClr val="tx1"/>
            </a:solidFill>
          </a:ln>
        </p:spPr>
        <p:txBody>
          <a:bodyPr wrap="none" rtlCol="0">
            <a:spAutoFit/>
          </a:bodyPr>
          <a:lstStyle/>
          <a:p>
            <a:r>
              <a:rPr lang="en-US" sz="2400" err="1"/>
              <a:t>GoJournal</a:t>
            </a:r>
            <a:r>
              <a:rPr lang="en-US" sz="2400"/>
              <a:t> </a:t>
            </a:r>
            <a:r>
              <a:rPr lang="en-US" sz="2400" i="1"/>
              <a:t>(OSDI 2021)</a:t>
            </a:r>
          </a:p>
        </p:txBody>
      </p:sp>
      <p:sp>
        <p:nvSpPr>
          <p:cNvPr id="54" name="TextBox 53">
            <a:extLst>
              <a:ext uri="{FF2B5EF4-FFF2-40B4-BE49-F238E27FC236}">
                <a16:creationId xmlns:a16="http://schemas.microsoft.com/office/drawing/2014/main" id="{FEC51A7F-111A-4783-BB4E-F77B76464A44}"/>
              </a:ext>
            </a:extLst>
          </p:cNvPr>
          <p:cNvSpPr txBox="1"/>
          <p:nvPr/>
        </p:nvSpPr>
        <p:spPr>
          <a:xfrm>
            <a:off x="6714037" y="4215772"/>
            <a:ext cx="2950872" cy="461665"/>
          </a:xfrm>
          <a:prstGeom prst="rect">
            <a:avLst/>
          </a:prstGeom>
          <a:solidFill>
            <a:schemeClr val="bg1"/>
          </a:solidFill>
          <a:ln>
            <a:solidFill>
              <a:schemeClr val="tx1"/>
            </a:solidFill>
          </a:ln>
        </p:spPr>
        <p:txBody>
          <a:bodyPr wrap="none" rtlCol="0">
            <a:spAutoFit/>
          </a:bodyPr>
          <a:lstStyle/>
          <a:p>
            <a:r>
              <a:rPr lang="en-US" sz="2400"/>
              <a:t>Perennial </a:t>
            </a:r>
            <a:r>
              <a:rPr lang="en-US" sz="2400" i="1"/>
              <a:t>(SOSP 2019)</a:t>
            </a:r>
          </a:p>
        </p:txBody>
      </p:sp>
      <p:sp>
        <p:nvSpPr>
          <p:cNvPr id="55" name="TextBox 54">
            <a:extLst>
              <a:ext uri="{FF2B5EF4-FFF2-40B4-BE49-F238E27FC236}">
                <a16:creationId xmlns:a16="http://schemas.microsoft.com/office/drawing/2014/main" id="{03D73D89-433D-440E-80B2-31110B76EDD7}"/>
              </a:ext>
            </a:extLst>
          </p:cNvPr>
          <p:cNvSpPr txBox="1"/>
          <p:nvPr/>
        </p:nvSpPr>
        <p:spPr>
          <a:xfrm>
            <a:off x="6941147" y="4728505"/>
            <a:ext cx="2729465" cy="461665"/>
          </a:xfrm>
          <a:prstGeom prst="rect">
            <a:avLst/>
          </a:prstGeom>
          <a:solidFill>
            <a:schemeClr val="bg1"/>
          </a:solidFill>
          <a:ln>
            <a:solidFill>
              <a:schemeClr val="tx1"/>
            </a:solidFill>
          </a:ln>
        </p:spPr>
        <p:txBody>
          <a:bodyPr wrap="none" rtlCol="0">
            <a:spAutoFit/>
          </a:bodyPr>
          <a:lstStyle/>
          <a:p>
            <a:r>
              <a:rPr lang="en-US" sz="2400" err="1"/>
              <a:t>AtomFS</a:t>
            </a:r>
            <a:r>
              <a:rPr lang="en-US" sz="2400"/>
              <a:t> </a:t>
            </a:r>
            <a:r>
              <a:rPr lang="en-US" sz="2400" i="1"/>
              <a:t>(SOSP 2019)</a:t>
            </a:r>
          </a:p>
        </p:txBody>
      </p:sp>
      <p:sp>
        <p:nvSpPr>
          <p:cNvPr id="57" name="TextBox 56">
            <a:extLst>
              <a:ext uri="{FF2B5EF4-FFF2-40B4-BE49-F238E27FC236}">
                <a16:creationId xmlns:a16="http://schemas.microsoft.com/office/drawing/2014/main" id="{6F339280-6ECB-4F45-9BD4-414C0FA56032}"/>
              </a:ext>
            </a:extLst>
          </p:cNvPr>
          <p:cNvSpPr txBox="1"/>
          <p:nvPr/>
        </p:nvSpPr>
        <p:spPr>
          <a:xfrm>
            <a:off x="6648678" y="5808786"/>
            <a:ext cx="3390672" cy="461665"/>
          </a:xfrm>
          <a:prstGeom prst="rect">
            <a:avLst/>
          </a:prstGeom>
          <a:solidFill>
            <a:schemeClr val="bg1"/>
          </a:solidFill>
          <a:ln>
            <a:solidFill>
              <a:schemeClr val="tx1"/>
            </a:solidFill>
          </a:ln>
        </p:spPr>
        <p:txBody>
          <a:bodyPr wrap="none" rtlCol="0">
            <a:spAutoFit/>
          </a:bodyPr>
          <a:lstStyle/>
          <a:p>
            <a:r>
              <a:rPr lang="en-US" sz="2400" err="1"/>
              <a:t>SeKVM</a:t>
            </a:r>
            <a:r>
              <a:rPr lang="en-US" sz="2400"/>
              <a:t>/VRM </a:t>
            </a:r>
            <a:r>
              <a:rPr lang="en-US" sz="2400" i="1"/>
              <a:t>(SOSP 2021)</a:t>
            </a:r>
          </a:p>
        </p:txBody>
      </p:sp>
      <p:cxnSp>
        <p:nvCxnSpPr>
          <p:cNvPr id="61" name="Straight Connector 60">
            <a:extLst>
              <a:ext uri="{FF2B5EF4-FFF2-40B4-BE49-F238E27FC236}">
                <a16:creationId xmlns:a16="http://schemas.microsoft.com/office/drawing/2014/main" id="{BDA60893-971C-4ED0-A0AD-FC7347214818}"/>
              </a:ext>
            </a:extLst>
          </p:cNvPr>
          <p:cNvCxnSpPr>
            <a:cxnSpLocks/>
            <a:stCxn id="9" idx="2"/>
            <a:endCxn id="54" idx="3"/>
          </p:cNvCxnSpPr>
          <p:nvPr/>
        </p:nvCxnSpPr>
        <p:spPr>
          <a:xfrm flipH="1">
            <a:off x="9664909" y="3378238"/>
            <a:ext cx="929791" cy="106836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E6577B-F337-4BF7-9239-211824A09946}"/>
              </a:ext>
            </a:extLst>
          </p:cNvPr>
          <p:cNvCxnSpPr>
            <a:cxnSpLocks/>
            <a:stCxn id="9" idx="2"/>
            <a:endCxn id="55" idx="3"/>
          </p:cNvCxnSpPr>
          <p:nvPr/>
        </p:nvCxnSpPr>
        <p:spPr>
          <a:xfrm flipH="1">
            <a:off x="9670612" y="3378238"/>
            <a:ext cx="924088" cy="15811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63FFCB-514F-4215-873B-F716A4DA1A87}"/>
              </a:ext>
            </a:extLst>
          </p:cNvPr>
          <p:cNvCxnSpPr>
            <a:cxnSpLocks/>
            <a:stCxn id="9" idx="2"/>
            <a:endCxn id="52" idx="3"/>
          </p:cNvCxnSpPr>
          <p:nvPr/>
        </p:nvCxnSpPr>
        <p:spPr>
          <a:xfrm flipH="1">
            <a:off x="9664909" y="3378238"/>
            <a:ext cx="929791" cy="210454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6DB6DE-95F6-4A64-8B6D-A691E87BFAB2}"/>
              </a:ext>
            </a:extLst>
          </p:cNvPr>
          <p:cNvCxnSpPr>
            <a:cxnSpLocks/>
            <a:stCxn id="9" idx="2"/>
            <a:endCxn id="57" idx="3"/>
          </p:cNvCxnSpPr>
          <p:nvPr/>
        </p:nvCxnSpPr>
        <p:spPr>
          <a:xfrm flipH="1">
            <a:off x="10039350" y="3378238"/>
            <a:ext cx="555350" cy="266138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1F38413-2A80-48A7-AED6-D0CEDF94A0B9}"/>
              </a:ext>
            </a:extLst>
          </p:cNvPr>
          <p:cNvSpPr/>
          <p:nvPr/>
        </p:nvSpPr>
        <p:spPr>
          <a:xfrm>
            <a:off x="10358622" y="1648195"/>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76" name="Straight Connector 75">
            <a:extLst>
              <a:ext uri="{FF2B5EF4-FFF2-40B4-BE49-F238E27FC236}">
                <a16:creationId xmlns:a16="http://schemas.microsoft.com/office/drawing/2014/main" id="{FCF4375B-27EE-4B57-B791-2FBD7D4D0CCE}"/>
              </a:ext>
            </a:extLst>
          </p:cNvPr>
          <p:cNvCxnSpPr>
            <a:cxnSpLocks/>
            <a:stCxn id="11" idx="3"/>
            <a:endCxn id="74" idx="2"/>
          </p:cNvCxnSpPr>
          <p:nvPr/>
        </p:nvCxnSpPr>
        <p:spPr>
          <a:xfrm>
            <a:off x="8772278" y="710758"/>
            <a:ext cx="1586344" cy="12131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118B-F367-467C-9AE4-CC90EC6EF838}"/>
              </a:ext>
            </a:extLst>
          </p:cNvPr>
          <p:cNvCxnSpPr>
            <a:cxnSpLocks/>
            <a:stCxn id="14" idx="3"/>
            <a:endCxn id="74" idx="2"/>
          </p:cNvCxnSpPr>
          <p:nvPr/>
        </p:nvCxnSpPr>
        <p:spPr>
          <a:xfrm flipV="1">
            <a:off x="9082878" y="1923911"/>
            <a:ext cx="1275744" cy="45567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3DB821F-29E7-4584-96EB-3DAA2993BE67}"/>
              </a:ext>
            </a:extLst>
          </p:cNvPr>
          <p:cNvSpPr/>
          <p:nvPr/>
        </p:nvSpPr>
        <p:spPr>
          <a:xfrm>
            <a:off x="10695294" y="445278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Go</a:t>
            </a:r>
          </a:p>
        </p:txBody>
      </p:sp>
      <p:cxnSp>
        <p:nvCxnSpPr>
          <p:cNvPr id="100" name="Straight Connector 99">
            <a:extLst>
              <a:ext uri="{FF2B5EF4-FFF2-40B4-BE49-F238E27FC236}">
                <a16:creationId xmlns:a16="http://schemas.microsoft.com/office/drawing/2014/main" id="{C319A72E-1B3D-4575-98E2-34C4A253BA21}"/>
              </a:ext>
            </a:extLst>
          </p:cNvPr>
          <p:cNvCxnSpPr>
            <a:cxnSpLocks/>
            <a:stCxn id="99" idx="2"/>
            <a:endCxn id="54" idx="3"/>
          </p:cNvCxnSpPr>
          <p:nvPr/>
        </p:nvCxnSpPr>
        <p:spPr>
          <a:xfrm flipH="1" flipV="1">
            <a:off x="9664909" y="4446605"/>
            <a:ext cx="1030385" cy="28190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DA653B-C2E3-4F84-B870-8D54747F4C54}"/>
              </a:ext>
            </a:extLst>
          </p:cNvPr>
          <p:cNvCxnSpPr>
            <a:cxnSpLocks/>
            <a:stCxn id="99" idx="2"/>
            <a:endCxn id="52" idx="3"/>
          </p:cNvCxnSpPr>
          <p:nvPr/>
        </p:nvCxnSpPr>
        <p:spPr>
          <a:xfrm flipH="1">
            <a:off x="9664909" y="4728505"/>
            <a:ext cx="1030385" cy="754282"/>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7696438-8D2A-4EA0-B607-C416AD987831}"/>
              </a:ext>
            </a:extLst>
          </p:cNvPr>
          <p:cNvCxnSpPr>
            <a:cxnSpLocks/>
            <a:stCxn id="55" idx="3"/>
            <a:endCxn id="74" idx="2"/>
          </p:cNvCxnSpPr>
          <p:nvPr/>
        </p:nvCxnSpPr>
        <p:spPr>
          <a:xfrm flipV="1">
            <a:off x="9670612" y="1923911"/>
            <a:ext cx="688010" cy="30354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D4F4FC8-685C-45B2-875C-A87584D952C2}"/>
              </a:ext>
            </a:extLst>
          </p:cNvPr>
          <p:cNvCxnSpPr>
            <a:cxnSpLocks/>
            <a:stCxn id="57" idx="3"/>
            <a:endCxn id="74" idx="2"/>
          </p:cNvCxnSpPr>
          <p:nvPr/>
        </p:nvCxnSpPr>
        <p:spPr>
          <a:xfrm flipV="1">
            <a:off x="10039350" y="1923911"/>
            <a:ext cx="319272" cy="41157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0072D-A592-478F-B4F7-0DCBE420803E}"/>
              </a:ext>
            </a:extLst>
          </p:cNvPr>
          <p:cNvCxnSpPr>
            <a:cxnSpLocks/>
            <a:stCxn id="49" idx="1"/>
            <a:endCxn id="6" idx="6"/>
          </p:cNvCxnSpPr>
          <p:nvPr/>
        </p:nvCxnSpPr>
        <p:spPr>
          <a:xfrm flipH="1" flipV="1">
            <a:off x="1673255" y="1655301"/>
            <a:ext cx="1153924" cy="449351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322A5F-EE0C-4582-8992-C5389866AA76}"/>
              </a:ext>
            </a:extLst>
          </p:cNvPr>
          <p:cNvCxnSpPr>
            <a:cxnSpLocks/>
            <a:stCxn id="47" idx="1"/>
            <a:endCxn id="10" idx="6"/>
          </p:cNvCxnSpPr>
          <p:nvPr/>
        </p:nvCxnSpPr>
        <p:spPr>
          <a:xfrm flipH="1" flipV="1">
            <a:off x="1373911" y="3524431"/>
            <a:ext cx="1694149" cy="6133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346A49-B3B4-4B4E-9994-07B41A20C044}"/>
              </a:ext>
            </a:extLst>
          </p:cNvPr>
          <p:cNvCxnSpPr>
            <a:cxnSpLocks/>
            <a:stCxn id="50" idx="1"/>
            <a:endCxn id="10" idx="6"/>
          </p:cNvCxnSpPr>
          <p:nvPr/>
        </p:nvCxnSpPr>
        <p:spPr>
          <a:xfrm flipH="1" flipV="1">
            <a:off x="1373911" y="3524431"/>
            <a:ext cx="1713089" cy="11357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BD2AD93-198E-4D4F-AF3C-A3FA600A9570}"/>
              </a:ext>
            </a:extLst>
          </p:cNvPr>
          <p:cNvCxnSpPr>
            <a:cxnSpLocks/>
            <a:stCxn id="48" idx="1"/>
            <a:endCxn id="10" idx="6"/>
          </p:cNvCxnSpPr>
          <p:nvPr/>
        </p:nvCxnSpPr>
        <p:spPr>
          <a:xfrm flipH="1" flipV="1">
            <a:off x="1373911" y="3524431"/>
            <a:ext cx="1656016" cy="165126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DA281B-234F-4BDF-947C-2B7C0E4C69A7}"/>
              </a:ext>
            </a:extLst>
          </p:cNvPr>
          <p:cNvCxnSpPr>
            <a:cxnSpLocks/>
            <a:stCxn id="51" idx="1"/>
            <a:endCxn id="10" idx="6"/>
          </p:cNvCxnSpPr>
          <p:nvPr/>
        </p:nvCxnSpPr>
        <p:spPr>
          <a:xfrm flipH="1" flipV="1">
            <a:off x="1373911" y="3524431"/>
            <a:ext cx="1641799" cy="213782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BE029D-AD65-4321-9563-F53F699F2796}"/>
              </a:ext>
            </a:extLst>
          </p:cNvPr>
          <p:cNvCxnSpPr>
            <a:cxnSpLocks/>
            <a:stCxn id="49" idx="1"/>
            <a:endCxn id="10" idx="6"/>
          </p:cNvCxnSpPr>
          <p:nvPr/>
        </p:nvCxnSpPr>
        <p:spPr>
          <a:xfrm flipH="1" flipV="1">
            <a:off x="1373911" y="3524431"/>
            <a:ext cx="1453268" cy="26243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5E7CF189-3B61-4D3D-A8FD-41450DCDF240}"/>
              </a:ext>
            </a:extLst>
          </p:cNvPr>
          <p:cNvSpPr/>
          <p:nvPr/>
        </p:nvSpPr>
        <p:spPr>
          <a:xfrm>
            <a:off x="15697" y="4201706"/>
            <a:ext cx="1690482"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Rosette</a:t>
            </a:r>
          </a:p>
        </p:txBody>
      </p:sp>
      <p:cxnSp>
        <p:nvCxnSpPr>
          <p:cNvPr id="163" name="Straight Connector 162">
            <a:extLst>
              <a:ext uri="{FF2B5EF4-FFF2-40B4-BE49-F238E27FC236}">
                <a16:creationId xmlns:a16="http://schemas.microsoft.com/office/drawing/2014/main" id="{265EABC9-4CD4-4BEF-9B13-006B831133D6}"/>
              </a:ext>
            </a:extLst>
          </p:cNvPr>
          <p:cNvCxnSpPr>
            <a:cxnSpLocks/>
            <a:stCxn id="48" idx="1"/>
            <a:endCxn id="162" idx="6"/>
          </p:cNvCxnSpPr>
          <p:nvPr/>
        </p:nvCxnSpPr>
        <p:spPr>
          <a:xfrm flipH="1" flipV="1">
            <a:off x="1706179" y="4477422"/>
            <a:ext cx="1323748" cy="69827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CE5D33A-8E15-444F-95B0-216F11AA594C}"/>
              </a:ext>
            </a:extLst>
          </p:cNvPr>
          <p:cNvCxnSpPr>
            <a:cxnSpLocks/>
            <a:stCxn id="47" idx="1"/>
            <a:endCxn id="162" idx="6"/>
          </p:cNvCxnSpPr>
          <p:nvPr/>
        </p:nvCxnSpPr>
        <p:spPr>
          <a:xfrm flipH="1">
            <a:off x="1706179" y="4137763"/>
            <a:ext cx="1361881" cy="33965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2B92F8-DEB6-4AAD-ABD7-A31E07B1F6C1}"/>
              </a:ext>
            </a:extLst>
          </p:cNvPr>
          <p:cNvSpPr/>
          <p:nvPr/>
        </p:nvSpPr>
        <p:spPr>
          <a:xfrm>
            <a:off x="222562" y="5431425"/>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Agda</a:t>
            </a:r>
            <a:endParaRPr lang="en-US" sz="2400"/>
          </a:p>
        </p:txBody>
      </p:sp>
      <p:cxnSp>
        <p:nvCxnSpPr>
          <p:cNvPr id="171" name="Straight Connector 170">
            <a:extLst>
              <a:ext uri="{FF2B5EF4-FFF2-40B4-BE49-F238E27FC236}">
                <a16:creationId xmlns:a16="http://schemas.microsoft.com/office/drawing/2014/main" id="{D753FD3A-61EF-4368-881F-B45AE6E4ED95}"/>
              </a:ext>
            </a:extLst>
          </p:cNvPr>
          <p:cNvCxnSpPr>
            <a:cxnSpLocks/>
            <a:stCxn id="51" idx="1"/>
            <a:endCxn id="162" idx="6"/>
          </p:cNvCxnSpPr>
          <p:nvPr/>
        </p:nvCxnSpPr>
        <p:spPr>
          <a:xfrm flipH="1" flipV="1">
            <a:off x="1706179" y="4477422"/>
            <a:ext cx="1309531" cy="118483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E45F3D-77B4-44BD-9C9F-9104DAD34097}"/>
              </a:ext>
            </a:extLst>
          </p:cNvPr>
          <p:cNvCxnSpPr>
            <a:cxnSpLocks/>
            <a:stCxn id="51" idx="1"/>
            <a:endCxn id="170" idx="6"/>
          </p:cNvCxnSpPr>
          <p:nvPr/>
        </p:nvCxnSpPr>
        <p:spPr>
          <a:xfrm flipH="1">
            <a:off x="1639532" y="5662258"/>
            <a:ext cx="1376178" cy="44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3F265-F59C-41BF-A6B6-476F0FF82F37}"/>
              </a:ext>
            </a:extLst>
          </p:cNvPr>
          <p:cNvSpPr/>
          <p:nvPr/>
        </p:nvSpPr>
        <p:spPr>
          <a:xfrm>
            <a:off x="135752" y="4780611"/>
            <a:ext cx="1734573"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VeriFast</a:t>
            </a:r>
            <a:endParaRPr lang="en-US" sz="2400"/>
          </a:p>
        </p:txBody>
      </p:sp>
      <p:cxnSp>
        <p:nvCxnSpPr>
          <p:cNvPr id="179" name="Straight Connector 178">
            <a:extLst>
              <a:ext uri="{FF2B5EF4-FFF2-40B4-BE49-F238E27FC236}">
                <a16:creationId xmlns:a16="http://schemas.microsoft.com/office/drawing/2014/main" id="{584F5626-E270-4062-A77C-5E89580B4C3A}"/>
              </a:ext>
            </a:extLst>
          </p:cNvPr>
          <p:cNvCxnSpPr>
            <a:cxnSpLocks/>
            <a:stCxn id="50" idx="1"/>
            <a:endCxn id="178" idx="6"/>
          </p:cNvCxnSpPr>
          <p:nvPr/>
        </p:nvCxnSpPr>
        <p:spPr>
          <a:xfrm flipH="1">
            <a:off x="1870325" y="4660163"/>
            <a:ext cx="1216675" cy="3961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4111889-31FD-4C2E-BD51-592B509A21B7}"/>
              </a:ext>
            </a:extLst>
          </p:cNvPr>
          <p:cNvSpPr/>
          <p:nvPr/>
        </p:nvSpPr>
        <p:spPr>
          <a:xfrm>
            <a:off x="51761" y="263222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183" name="Straight Connector 182">
            <a:extLst>
              <a:ext uri="{FF2B5EF4-FFF2-40B4-BE49-F238E27FC236}">
                <a16:creationId xmlns:a16="http://schemas.microsoft.com/office/drawing/2014/main" id="{5BCC4DC9-378B-4255-9B8E-B00C7D0F26BC}"/>
              </a:ext>
            </a:extLst>
          </p:cNvPr>
          <p:cNvCxnSpPr>
            <a:cxnSpLocks/>
            <a:stCxn id="34" idx="1"/>
            <a:endCxn id="182" idx="6"/>
          </p:cNvCxnSpPr>
          <p:nvPr/>
        </p:nvCxnSpPr>
        <p:spPr>
          <a:xfrm flipH="1" flipV="1">
            <a:off x="1468731" y="2907945"/>
            <a:ext cx="2625067" cy="7626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414D31-7FAB-454A-9BCC-25BF765ED187}"/>
              </a:ext>
            </a:extLst>
          </p:cNvPr>
          <p:cNvSpPr txBox="1"/>
          <p:nvPr/>
        </p:nvSpPr>
        <p:spPr>
          <a:xfrm>
            <a:off x="6768953" y="3139164"/>
            <a:ext cx="2511841" cy="461665"/>
          </a:xfrm>
          <a:prstGeom prst="rect">
            <a:avLst/>
          </a:prstGeom>
          <a:solidFill>
            <a:schemeClr val="bg1"/>
          </a:solidFill>
          <a:ln>
            <a:solidFill>
              <a:schemeClr val="tx1"/>
            </a:solidFill>
          </a:ln>
        </p:spPr>
        <p:txBody>
          <a:bodyPr wrap="none" rtlCol="0">
            <a:spAutoFit/>
          </a:bodyPr>
          <a:lstStyle/>
          <a:p>
            <a:r>
              <a:rPr lang="en-US" sz="2400"/>
              <a:t>CSPEC </a:t>
            </a:r>
            <a:r>
              <a:rPr lang="en-US" sz="2400" i="1"/>
              <a:t>(OSDI 2018)</a:t>
            </a:r>
          </a:p>
        </p:txBody>
      </p:sp>
      <p:sp>
        <p:nvSpPr>
          <p:cNvPr id="29" name="TextBox 28">
            <a:extLst>
              <a:ext uri="{FF2B5EF4-FFF2-40B4-BE49-F238E27FC236}">
                <a16:creationId xmlns:a16="http://schemas.microsoft.com/office/drawing/2014/main" id="{58B75480-8B82-4F08-9831-0251687C5234}"/>
              </a:ext>
            </a:extLst>
          </p:cNvPr>
          <p:cNvSpPr txBox="1"/>
          <p:nvPr/>
        </p:nvSpPr>
        <p:spPr>
          <a:xfrm>
            <a:off x="3140608" y="2865769"/>
            <a:ext cx="3302186" cy="461665"/>
          </a:xfrm>
          <a:prstGeom prst="rect">
            <a:avLst/>
          </a:prstGeom>
          <a:solidFill>
            <a:schemeClr val="bg1"/>
          </a:solidFill>
          <a:ln>
            <a:solidFill>
              <a:schemeClr val="tx1"/>
            </a:solidFill>
          </a:ln>
        </p:spPr>
        <p:txBody>
          <a:bodyPr wrap="none" rtlCol="0">
            <a:spAutoFit/>
          </a:bodyPr>
          <a:lstStyle/>
          <a:p>
            <a:r>
              <a:rPr lang="en-US" sz="2400" err="1"/>
              <a:t>Hyperkernel</a:t>
            </a:r>
            <a:r>
              <a:rPr lang="en-US" sz="2400"/>
              <a:t> </a:t>
            </a:r>
            <a:r>
              <a:rPr lang="en-US" sz="2400" i="1"/>
              <a:t>(SOSP 2017)</a:t>
            </a:r>
          </a:p>
        </p:txBody>
      </p:sp>
      <p:sp>
        <p:nvSpPr>
          <p:cNvPr id="205" name="Oval 204">
            <a:extLst>
              <a:ext uri="{FF2B5EF4-FFF2-40B4-BE49-F238E27FC236}">
                <a16:creationId xmlns:a16="http://schemas.microsoft.com/office/drawing/2014/main" id="{FAD1D151-6ED8-4ABB-B1D6-4E9CB8F4AD27}"/>
              </a:ext>
            </a:extLst>
          </p:cNvPr>
          <p:cNvSpPr/>
          <p:nvPr/>
        </p:nvSpPr>
        <p:spPr>
          <a:xfrm>
            <a:off x="261792" y="2054422"/>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LLVM</a:t>
            </a:r>
          </a:p>
        </p:txBody>
      </p:sp>
      <p:cxnSp>
        <p:nvCxnSpPr>
          <p:cNvPr id="206" name="Straight Connector 205">
            <a:extLst>
              <a:ext uri="{FF2B5EF4-FFF2-40B4-BE49-F238E27FC236}">
                <a16:creationId xmlns:a16="http://schemas.microsoft.com/office/drawing/2014/main" id="{BA8707BD-67B9-4E36-9486-CB752B75D55D}"/>
              </a:ext>
            </a:extLst>
          </p:cNvPr>
          <p:cNvCxnSpPr>
            <a:cxnSpLocks/>
            <a:stCxn id="29" idx="1"/>
            <a:endCxn id="205" idx="6"/>
          </p:cNvCxnSpPr>
          <p:nvPr/>
        </p:nvCxnSpPr>
        <p:spPr>
          <a:xfrm flipH="1" flipV="1">
            <a:off x="1678762" y="2330138"/>
            <a:ext cx="1461846" cy="7664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E95FCE4C-4D3D-41E6-99C6-A2ACAEDF8E07}"/>
              </a:ext>
            </a:extLst>
          </p:cNvPr>
          <p:cNvSpPr/>
          <p:nvPr/>
        </p:nvSpPr>
        <p:spPr>
          <a:xfrm>
            <a:off x="538203" y="204081"/>
            <a:ext cx="1543857"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Python</a:t>
            </a:r>
          </a:p>
        </p:txBody>
      </p:sp>
      <p:cxnSp>
        <p:nvCxnSpPr>
          <p:cNvPr id="223" name="Straight Connector 222">
            <a:extLst>
              <a:ext uri="{FF2B5EF4-FFF2-40B4-BE49-F238E27FC236}">
                <a16:creationId xmlns:a16="http://schemas.microsoft.com/office/drawing/2014/main" id="{51F2C8F1-2772-4442-80D2-BC4C327B94AF}"/>
              </a:ext>
            </a:extLst>
          </p:cNvPr>
          <p:cNvCxnSpPr>
            <a:cxnSpLocks/>
            <a:stCxn id="22" idx="1"/>
            <a:endCxn id="222" idx="6"/>
          </p:cNvCxnSpPr>
          <p:nvPr/>
        </p:nvCxnSpPr>
        <p:spPr>
          <a:xfrm flipH="1" flipV="1">
            <a:off x="2082060" y="479797"/>
            <a:ext cx="1242215" cy="15520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ED1C499-2CA5-47F3-8ACD-C7240D167BDD}"/>
              </a:ext>
            </a:extLst>
          </p:cNvPr>
          <p:cNvSpPr/>
          <p:nvPr/>
        </p:nvSpPr>
        <p:spPr>
          <a:xfrm>
            <a:off x="143660" y="769249"/>
            <a:ext cx="193840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assembly</a:t>
            </a:r>
          </a:p>
        </p:txBody>
      </p:sp>
      <p:cxnSp>
        <p:nvCxnSpPr>
          <p:cNvPr id="230" name="Straight Connector 229">
            <a:extLst>
              <a:ext uri="{FF2B5EF4-FFF2-40B4-BE49-F238E27FC236}">
                <a16:creationId xmlns:a16="http://schemas.microsoft.com/office/drawing/2014/main" id="{E178CBEB-F597-43A9-A84B-36DDEAF9A7F0}"/>
              </a:ext>
            </a:extLst>
          </p:cNvPr>
          <p:cNvCxnSpPr>
            <a:cxnSpLocks/>
            <a:stCxn id="38" idx="1"/>
            <a:endCxn id="229" idx="6"/>
          </p:cNvCxnSpPr>
          <p:nvPr/>
        </p:nvCxnSpPr>
        <p:spPr>
          <a:xfrm flipH="1" flipV="1">
            <a:off x="2082060" y="1044965"/>
            <a:ext cx="1221676" cy="15284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5E7585-3BDE-4B06-88C8-0A6092B3CDE4}"/>
              </a:ext>
            </a:extLst>
          </p:cNvPr>
          <p:cNvCxnSpPr>
            <a:cxnSpLocks/>
            <a:stCxn id="48" idx="1"/>
            <a:endCxn id="182" idx="6"/>
          </p:cNvCxnSpPr>
          <p:nvPr/>
        </p:nvCxnSpPr>
        <p:spPr>
          <a:xfrm flipH="1" flipV="1">
            <a:off x="1468731" y="2907945"/>
            <a:ext cx="1561196" cy="22677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C89310-E35B-4965-BFE1-BB1E8BB99195}"/>
              </a:ext>
            </a:extLst>
          </p:cNvPr>
          <p:cNvCxnSpPr>
            <a:cxnSpLocks/>
            <a:stCxn id="51" idx="1"/>
            <a:endCxn id="182" idx="6"/>
          </p:cNvCxnSpPr>
          <p:nvPr/>
        </p:nvCxnSpPr>
        <p:spPr>
          <a:xfrm flipH="1" flipV="1">
            <a:off x="1468731" y="2907945"/>
            <a:ext cx="1546979" cy="27543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4FF86C0-66FB-47A7-82EE-8CC23022C17A}"/>
              </a:ext>
            </a:extLst>
          </p:cNvPr>
          <p:cNvCxnSpPr>
            <a:cxnSpLocks/>
            <a:stCxn id="50" idx="1"/>
            <a:endCxn id="182" idx="6"/>
          </p:cNvCxnSpPr>
          <p:nvPr/>
        </p:nvCxnSpPr>
        <p:spPr>
          <a:xfrm flipH="1" flipV="1">
            <a:off x="1468731" y="2907945"/>
            <a:ext cx="1618269" cy="17522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18CC8E-2FBC-B434-A516-8579E9A2C546}"/>
              </a:ext>
            </a:extLst>
          </p:cNvPr>
          <p:cNvSpPr txBox="1"/>
          <p:nvPr/>
        </p:nvSpPr>
        <p:spPr>
          <a:xfrm>
            <a:off x="5447948" y="6404581"/>
            <a:ext cx="2875787" cy="461665"/>
          </a:xfrm>
          <a:prstGeom prst="rect">
            <a:avLst/>
          </a:prstGeom>
          <a:solidFill>
            <a:schemeClr val="bg1"/>
          </a:solidFill>
          <a:ln>
            <a:solidFill>
              <a:schemeClr val="tx1"/>
            </a:solidFill>
          </a:ln>
        </p:spPr>
        <p:txBody>
          <a:bodyPr wrap="none" rtlCol="0">
            <a:spAutoFit/>
          </a:bodyPr>
          <a:lstStyle/>
          <a:p>
            <a:r>
              <a:rPr lang="en-US" sz="2400" err="1"/>
              <a:t>DaisyNFS</a:t>
            </a:r>
            <a:r>
              <a:rPr lang="en-US" sz="2400"/>
              <a:t> </a:t>
            </a:r>
            <a:r>
              <a:rPr lang="en-US" sz="2400" i="1"/>
              <a:t>(OSDI 2022)</a:t>
            </a:r>
          </a:p>
        </p:txBody>
      </p:sp>
      <p:sp>
        <p:nvSpPr>
          <p:cNvPr id="27" name="TextBox 26">
            <a:extLst>
              <a:ext uri="{FF2B5EF4-FFF2-40B4-BE49-F238E27FC236}">
                <a16:creationId xmlns:a16="http://schemas.microsoft.com/office/drawing/2014/main" id="{01D5C51F-D57C-D911-AF8B-DFBC574EC9E3}"/>
              </a:ext>
            </a:extLst>
          </p:cNvPr>
          <p:cNvSpPr txBox="1"/>
          <p:nvPr/>
        </p:nvSpPr>
        <p:spPr>
          <a:xfrm>
            <a:off x="2908836" y="6401205"/>
            <a:ext cx="2344296" cy="461665"/>
          </a:xfrm>
          <a:prstGeom prst="rect">
            <a:avLst/>
          </a:prstGeom>
          <a:solidFill>
            <a:schemeClr val="bg1"/>
          </a:solidFill>
          <a:ln>
            <a:solidFill>
              <a:schemeClr val="tx1"/>
            </a:solidFill>
          </a:ln>
        </p:spPr>
        <p:txBody>
          <a:bodyPr wrap="none" rtlCol="0">
            <a:spAutoFit/>
          </a:bodyPr>
          <a:lstStyle/>
          <a:p>
            <a:r>
              <a:rPr lang="en-US" sz="2400"/>
              <a:t>Knox </a:t>
            </a:r>
            <a:r>
              <a:rPr lang="en-US" sz="2400" i="1"/>
              <a:t>(OSDI 2022)</a:t>
            </a:r>
          </a:p>
        </p:txBody>
      </p:sp>
      <p:cxnSp>
        <p:nvCxnSpPr>
          <p:cNvPr id="33" name="Straight Connector 32">
            <a:extLst>
              <a:ext uri="{FF2B5EF4-FFF2-40B4-BE49-F238E27FC236}">
                <a16:creationId xmlns:a16="http://schemas.microsoft.com/office/drawing/2014/main" id="{EA286AD0-DBB1-927D-ADC5-063FA13016C0}"/>
              </a:ext>
            </a:extLst>
          </p:cNvPr>
          <p:cNvCxnSpPr>
            <a:cxnSpLocks/>
            <a:stCxn id="27" idx="1"/>
            <a:endCxn id="162" idx="6"/>
          </p:cNvCxnSpPr>
          <p:nvPr/>
        </p:nvCxnSpPr>
        <p:spPr>
          <a:xfrm flipH="1" flipV="1">
            <a:off x="1706179" y="4477422"/>
            <a:ext cx="1202657" cy="215461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967192-5B92-FBE1-04D5-381ABE09DF16}"/>
              </a:ext>
            </a:extLst>
          </p:cNvPr>
          <p:cNvCxnSpPr>
            <a:cxnSpLocks/>
            <a:stCxn id="27" idx="1"/>
            <a:endCxn id="10" idx="6"/>
          </p:cNvCxnSpPr>
          <p:nvPr/>
        </p:nvCxnSpPr>
        <p:spPr>
          <a:xfrm flipH="1" flipV="1">
            <a:off x="1373911" y="3524431"/>
            <a:ext cx="1534925" cy="310760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520D8D-C814-0EE0-51D1-ABBE41332D3C}"/>
              </a:ext>
            </a:extLst>
          </p:cNvPr>
          <p:cNvSpPr txBox="1"/>
          <p:nvPr/>
        </p:nvSpPr>
        <p:spPr>
          <a:xfrm>
            <a:off x="8400895" y="6364607"/>
            <a:ext cx="2167581" cy="461665"/>
          </a:xfrm>
          <a:prstGeom prst="rect">
            <a:avLst/>
          </a:prstGeom>
          <a:solidFill>
            <a:schemeClr val="bg1"/>
          </a:solidFill>
          <a:ln>
            <a:solidFill>
              <a:schemeClr val="tx1"/>
            </a:solidFill>
          </a:ln>
        </p:spPr>
        <p:txBody>
          <a:bodyPr wrap="none" rtlCol="0">
            <a:spAutoFit/>
          </a:bodyPr>
          <a:lstStyle/>
          <a:p>
            <a:r>
              <a:rPr lang="en-US" sz="2400"/>
              <a:t>VIA </a:t>
            </a:r>
            <a:r>
              <a:rPr lang="en-US" sz="2400" i="1"/>
              <a:t>(OSDI 2022)</a:t>
            </a:r>
          </a:p>
        </p:txBody>
      </p:sp>
      <p:cxnSp>
        <p:nvCxnSpPr>
          <p:cNvPr id="77" name="Straight Connector 76">
            <a:extLst>
              <a:ext uri="{FF2B5EF4-FFF2-40B4-BE49-F238E27FC236}">
                <a16:creationId xmlns:a16="http://schemas.microsoft.com/office/drawing/2014/main" id="{5FCD23B9-23A1-7512-E8C2-049BC54CE2B4}"/>
              </a:ext>
            </a:extLst>
          </p:cNvPr>
          <p:cNvCxnSpPr>
            <a:cxnSpLocks/>
            <a:stCxn id="9" idx="2"/>
            <a:endCxn id="75" idx="3"/>
          </p:cNvCxnSpPr>
          <p:nvPr/>
        </p:nvCxnSpPr>
        <p:spPr>
          <a:xfrm flipH="1">
            <a:off x="10568476" y="3378238"/>
            <a:ext cx="26224" cy="321720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74" grpId="0" animBg="1"/>
      <p:bldP spid="99" grpId="0" animBg="1"/>
      <p:bldP spid="162" grpId="0" animBg="1"/>
      <p:bldP spid="170" grpId="0" animBg="1"/>
      <p:bldP spid="178" grpId="0" animBg="1"/>
      <p:bldP spid="182" grpId="0" animBg="1"/>
      <p:bldP spid="205" grpId="0" animBg="1"/>
      <p:bldP spid="222" grpId="0" animBg="1"/>
      <p:bldP spid="2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9" name="Oval 8">
            <a:extLst>
              <a:ext uri="{FF2B5EF4-FFF2-40B4-BE49-F238E27FC236}">
                <a16:creationId xmlns:a16="http://schemas.microsoft.com/office/drawing/2014/main" id="{87280AEC-C44F-4EED-B8CD-D51608880C06}"/>
              </a:ext>
            </a:extLst>
          </p:cNvPr>
          <p:cNvSpPr/>
          <p:nvPr/>
        </p:nvSpPr>
        <p:spPr>
          <a:xfrm>
            <a:off x="6096001" y="2974202"/>
            <a:ext cx="1816358" cy="1069291"/>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Verified</a:t>
            </a:r>
          </a:p>
          <a:p>
            <a:pPr algn="ctr"/>
            <a:r>
              <a:rPr lang="en-US" sz="2400">
                <a:solidFill>
                  <a:srgbClr val="002060"/>
                </a:solidFill>
              </a:rPr>
              <a:t>Rust?</a:t>
            </a:r>
          </a:p>
        </p:txBody>
      </p:sp>
      <p:cxnSp>
        <p:nvCxnSpPr>
          <p:cNvPr id="14" name="Straight Connector 13">
            <a:extLst>
              <a:ext uri="{FF2B5EF4-FFF2-40B4-BE49-F238E27FC236}">
                <a16:creationId xmlns:a16="http://schemas.microsoft.com/office/drawing/2014/main" id="{4F0E3CF5-1BF5-4D5C-B968-617D3BA92D32}"/>
              </a:ext>
            </a:extLst>
          </p:cNvPr>
          <p:cNvCxnSpPr>
            <a:cxnSpLocks/>
            <a:stCxn id="26" idx="0"/>
            <a:endCxn id="9" idx="4"/>
          </p:cNvCxnSpPr>
          <p:nvPr/>
        </p:nvCxnSpPr>
        <p:spPr>
          <a:xfrm flipV="1">
            <a:off x="6053391" y="4043493"/>
            <a:ext cx="950789" cy="611948"/>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573A4264-533E-4E94-9B51-A5B2330F3A72}"/>
              </a:ext>
            </a:extLst>
          </p:cNvPr>
          <p:cNvSpPr txBox="1">
            <a:spLocks/>
          </p:cNvSpPr>
          <p:nvPr/>
        </p:nvSpPr>
        <p:spPr>
          <a:xfrm>
            <a:off x="282151" y="4238167"/>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Haskell/ML:</a:t>
            </a:r>
          </a:p>
          <a:p>
            <a:pPr lvl="1"/>
            <a:r>
              <a:rPr lang="en-US"/>
              <a:t>Type-safe</a:t>
            </a:r>
          </a:p>
          <a:p>
            <a:pPr lvl="1"/>
            <a:r>
              <a:rPr lang="en-US"/>
              <a:t>Algebraic datatypes</a:t>
            </a:r>
          </a:p>
          <a:p>
            <a:pPr lvl="1"/>
            <a:r>
              <a:rPr lang="en-US"/>
              <a:t>Pattern matching</a:t>
            </a:r>
          </a:p>
          <a:p>
            <a:pPr lvl="1"/>
            <a:r>
              <a:rPr lang="en-US"/>
              <a:t>Side effects are restricted</a:t>
            </a:r>
          </a:p>
        </p:txBody>
      </p:sp>
      <p:cxnSp>
        <p:nvCxnSpPr>
          <p:cNvPr id="20" name="Straight Connector 19">
            <a:extLst>
              <a:ext uri="{FF2B5EF4-FFF2-40B4-BE49-F238E27FC236}">
                <a16:creationId xmlns:a16="http://schemas.microsoft.com/office/drawing/2014/main" id="{1D260B3D-72B3-4351-B525-A634D4E3871F}"/>
              </a:ext>
            </a:extLst>
          </p:cNvPr>
          <p:cNvCxnSpPr>
            <a:cxnSpLocks/>
            <a:stCxn id="18" idx="0"/>
            <a:endCxn id="9" idx="2"/>
          </p:cNvCxnSpPr>
          <p:nvPr/>
        </p:nvCxnSpPr>
        <p:spPr>
          <a:xfrm flipV="1">
            <a:off x="2657983" y="3508848"/>
            <a:ext cx="3438018" cy="729319"/>
          </a:xfrm>
          <a:prstGeom prst="line">
            <a:avLst/>
          </a:prstGeom>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6DA60C0-5267-47F6-AF7C-7DF60D7F26E4}"/>
              </a:ext>
            </a:extLst>
          </p:cNvPr>
          <p:cNvSpPr txBox="1">
            <a:spLocks/>
          </p:cNvSpPr>
          <p:nvPr/>
        </p:nvSpPr>
        <p:spPr>
          <a:xfrm>
            <a:off x="7072967" y="4186105"/>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C/C++:</a:t>
            </a:r>
          </a:p>
          <a:p>
            <a:pPr lvl="1"/>
            <a:r>
              <a:rPr lang="en-US"/>
              <a:t>Low-level pointer manipulation</a:t>
            </a:r>
          </a:p>
          <a:p>
            <a:pPr lvl="1"/>
            <a:r>
              <a:rPr lang="en-US"/>
              <a:t>No garbage collector</a:t>
            </a:r>
          </a:p>
          <a:p>
            <a:pPr lvl="1"/>
            <a:r>
              <a:rPr lang="en-US"/>
              <a:t>Structs inside structs</a:t>
            </a:r>
          </a:p>
          <a:p>
            <a:pPr lvl="1"/>
            <a:r>
              <a:rPr lang="en-US"/>
              <a:t>In-place mutation of fields</a:t>
            </a:r>
          </a:p>
        </p:txBody>
      </p:sp>
      <p:cxnSp>
        <p:nvCxnSpPr>
          <p:cNvPr id="24" name="Straight Connector 23">
            <a:extLst>
              <a:ext uri="{FF2B5EF4-FFF2-40B4-BE49-F238E27FC236}">
                <a16:creationId xmlns:a16="http://schemas.microsoft.com/office/drawing/2014/main" id="{F03FA2CD-CD2B-45A7-B793-A2180C5BFB8C}"/>
              </a:ext>
            </a:extLst>
          </p:cNvPr>
          <p:cNvCxnSpPr>
            <a:cxnSpLocks/>
            <a:stCxn id="22" idx="0"/>
            <a:endCxn id="9" idx="6"/>
          </p:cNvCxnSpPr>
          <p:nvPr/>
        </p:nvCxnSpPr>
        <p:spPr>
          <a:xfrm flipH="1" flipV="1">
            <a:off x="7912359" y="3508848"/>
            <a:ext cx="1536440" cy="677257"/>
          </a:xfrm>
          <a:prstGeom prst="line">
            <a:avLst/>
          </a:prstGeom>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D2BB22A5-F345-4045-9D06-381136E03EA8}"/>
              </a:ext>
            </a:extLst>
          </p:cNvPr>
          <p:cNvSpPr txBox="1">
            <a:spLocks/>
          </p:cNvSpPr>
          <p:nvPr/>
        </p:nvSpPr>
        <p:spPr>
          <a:xfrm>
            <a:off x="4658628" y="4655441"/>
            <a:ext cx="2789526" cy="1368097"/>
          </a:xfrm>
          <a:prstGeom prst="rect">
            <a:avLst/>
          </a:prstGeom>
          <a:solidFill>
            <a:schemeClr val="bg1"/>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unique:</a:t>
            </a:r>
          </a:p>
          <a:p>
            <a:pPr lvl="1"/>
            <a:r>
              <a:rPr lang="en-US"/>
              <a:t>Linear types</a:t>
            </a:r>
          </a:p>
          <a:p>
            <a:pPr lvl="1"/>
            <a:r>
              <a:rPr lang="en-US"/>
              <a:t>Borrowing</a:t>
            </a:r>
          </a:p>
        </p:txBody>
      </p:sp>
    </p:spTree>
    <p:extLst>
      <p:ext uri="{BB962C8B-B14F-4D97-AF65-F5344CB8AC3E}">
        <p14:creationId xmlns:p14="http://schemas.microsoft.com/office/powerpoint/2010/main" val="36948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verifying/safe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335746" cy="1694870"/>
            <a:chOff x="977636" y="4410366"/>
            <a:chExt cx="3335746" cy="1694870"/>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193658" cy="941043"/>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Scale to Next Order of Magnitude</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30432"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8767" y="4455019"/>
            <a:ext cx="5714545" cy="1660755"/>
            <a:chOff x="3495556" y="4421010"/>
            <a:chExt cx="5714545" cy="1660755"/>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3"/>
              <a:ext cx="4399648" cy="94104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Lock Free Data-structures for Critical Infrastructure</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1855174" cy="443997"/>
            </a:xfrm>
            <a:prstGeom prst="line">
              <a:avLst/>
            </a:prstGeom>
          </p:spPr>
          <p:style>
            <a:lnRef idx="1">
              <a:schemeClr val="dk1"/>
            </a:lnRef>
            <a:fillRef idx="0">
              <a:schemeClr val="dk1"/>
            </a:fillRef>
            <a:effectRef idx="0">
              <a:schemeClr val="dk1"/>
            </a:effectRef>
            <a:fontRef idx="minor">
              <a:schemeClr val="tx1"/>
            </a:fontRef>
          </p:style>
        </p:cxnSp>
      </p:grpSp>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6" idx="1"/>
          </p:cNvCxnSpPr>
          <p:nvPr/>
        </p:nvCxnSpPr>
        <p:spPr>
          <a:xfrm flipV="1">
            <a:off x="7743876" y="4636652"/>
            <a:ext cx="344794" cy="49430"/>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C3893438-A2F8-83EB-4EBA-32C7A44C45DC}"/>
              </a:ext>
            </a:extLst>
          </p:cNvPr>
          <p:cNvSpPr txBox="1">
            <a:spLocks/>
          </p:cNvSpPr>
          <p:nvPr/>
        </p:nvSpPr>
        <p:spPr>
          <a:xfrm>
            <a:off x="402120" y="3861864"/>
            <a:ext cx="3193658"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Full Stack Security</a:t>
            </a:r>
          </a:p>
        </p:txBody>
      </p:sp>
      <p:sp>
        <p:nvSpPr>
          <p:cNvPr id="36" name="Content Placeholder 2">
            <a:extLst>
              <a:ext uri="{FF2B5EF4-FFF2-40B4-BE49-F238E27FC236}">
                <a16:creationId xmlns:a16="http://schemas.microsoft.com/office/drawing/2014/main" id="{5E191C18-6E37-031C-D1B6-6FDB4027548E}"/>
              </a:ext>
            </a:extLst>
          </p:cNvPr>
          <p:cNvSpPr txBox="1">
            <a:spLocks/>
          </p:cNvSpPr>
          <p:nvPr/>
        </p:nvSpPr>
        <p:spPr>
          <a:xfrm>
            <a:off x="8088670" y="4388128"/>
            <a:ext cx="1769839"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Rust.Next</a:t>
            </a:r>
            <a:endParaRPr lang="en-US"/>
          </a:p>
        </p:txBody>
      </p:sp>
      <p:sp>
        <p:nvSpPr>
          <p:cNvPr id="39" name="Content Placeholder 2">
            <a:extLst>
              <a:ext uri="{FF2B5EF4-FFF2-40B4-BE49-F238E27FC236}">
                <a16:creationId xmlns:a16="http://schemas.microsoft.com/office/drawing/2014/main" id="{5F128248-A70A-6D88-DEB7-88BB2495BC5B}"/>
              </a:ext>
            </a:extLst>
          </p:cNvPr>
          <p:cNvSpPr txBox="1">
            <a:spLocks/>
          </p:cNvSpPr>
          <p:nvPr/>
        </p:nvSpPr>
        <p:spPr>
          <a:xfrm>
            <a:off x="5399907" y="3783217"/>
            <a:ext cx="3079076"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Rust      Verification</a:t>
            </a:r>
          </a:p>
        </p:txBody>
      </p:sp>
      <p:cxnSp>
        <p:nvCxnSpPr>
          <p:cNvPr id="45" name="Straight Connector 44">
            <a:extLst>
              <a:ext uri="{FF2B5EF4-FFF2-40B4-BE49-F238E27FC236}">
                <a16:creationId xmlns:a16="http://schemas.microsoft.com/office/drawing/2014/main" id="{B1F85F99-3B75-0246-E70D-51046ED69A2F}"/>
              </a:ext>
            </a:extLst>
          </p:cNvPr>
          <p:cNvCxnSpPr>
            <a:cxnSpLocks/>
            <a:stCxn id="11" idx="6"/>
          </p:cNvCxnSpPr>
          <p:nvPr/>
        </p:nvCxnSpPr>
        <p:spPr>
          <a:xfrm>
            <a:off x="7622588" y="3480309"/>
            <a:ext cx="283739" cy="302908"/>
          </a:xfrm>
          <a:prstGeom prst="line">
            <a:avLst/>
          </a:prstGeom>
        </p:spPr>
        <p:style>
          <a:lnRef idx="1">
            <a:schemeClr val="dk1"/>
          </a:lnRef>
          <a:fillRef idx="0">
            <a:schemeClr val="dk1"/>
          </a:fillRef>
          <a:effectRef idx="0">
            <a:schemeClr val="dk1"/>
          </a:effectRef>
          <a:fontRef idx="minor">
            <a:schemeClr val="tx1"/>
          </a:fontRef>
        </p:style>
      </p:cxnSp>
      <p:pic>
        <p:nvPicPr>
          <p:cNvPr id="52" name="Picture 51" descr="See the source image">
            <a:extLst>
              <a:ext uri="{FF2B5EF4-FFF2-40B4-BE49-F238E27FC236}">
                <a16:creationId xmlns:a16="http://schemas.microsoft.com/office/drawing/2014/main" id="{E3F6A724-8D8E-ECC2-6F7B-BCF28315D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17" y="3721998"/>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ee the source image">
            <a:extLst>
              <a:ext uri="{FF2B5EF4-FFF2-40B4-BE49-F238E27FC236}">
                <a16:creationId xmlns:a16="http://schemas.microsoft.com/office/drawing/2014/main" id="{EE88C9A1-5BF8-92A2-854D-53E9D8928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057" y="5202080"/>
            <a:ext cx="558237" cy="8652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e the source image">
            <a:extLst>
              <a:ext uri="{FF2B5EF4-FFF2-40B4-BE49-F238E27FC236}">
                <a16:creationId xmlns:a16="http://schemas.microsoft.com/office/drawing/2014/main" id="{37CAD616-ECF1-9F06-EBD3-BE129887D7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799" y="5164193"/>
            <a:ext cx="600326" cy="930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ee the source image">
            <a:extLst>
              <a:ext uri="{FF2B5EF4-FFF2-40B4-BE49-F238E27FC236}">
                <a16:creationId xmlns:a16="http://schemas.microsoft.com/office/drawing/2014/main" id="{0CC2E4A7-A30F-EF90-3C54-A9FF14E69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5527" y="4171484"/>
            <a:ext cx="575169" cy="89151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ee the source image">
            <a:extLst>
              <a:ext uri="{FF2B5EF4-FFF2-40B4-BE49-F238E27FC236}">
                <a16:creationId xmlns:a16="http://schemas.microsoft.com/office/drawing/2014/main" id="{D3B36E88-7BB1-6784-07F9-A8B5A62ED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443" y="3676187"/>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hape&#10;&#10;Description automatically generated">
            <a:extLst>
              <a:ext uri="{FF2B5EF4-FFF2-40B4-BE49-F238E27FC236}">
                <a16:creationId xmlns:a16="http://schemas.microsoft.com/office/drawing/2014/main" id="{AEFF334D-D0DB-4183-8F3B-1FD02A4E5D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5618" y="3861864"/>
            <a:ext cx="340956" cy="377268"/>
          </a:xfrm>
          <a:prstGeom prst="rect">
            <a:avLst/>
          </a:prstGeom>
        </p:spPr>
      </p:pic>
      <p:cxnSp>
        <p:nvCxnSpPr>
          <p:cNvPr id="14" name="Straight Connector 13">
            <a:extLst>
              <a:ext uri="{FF2B5EF4-FFF2-40B4-BE49-F238E27FC236}">
                <a16:creationId xmlns:a16="http://schemas.microsoft.com/office/drawing/2014/main" id="{1894AB62-2C7D-3F37-E436-4307FC4021A0}"/>
              </a:ext>
            </a:extLst>
          </p:cNvPr>
          <p:cNvCxnSpPr>
            <a:cxnSpLocks/>
            <a:endCxn id="7" idx="4"/>
          </p:cNvCxnSpPr>
          <p:nvPr/>
        </p:nvCxnSpPr>
        <p:spPr>
          <a:xfrm flipV="1">
            <a:off x="1686121" y="3756025"/>
            <a:ext cx="50436" cy="990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5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50185"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455010" y="5690426"/>
            <a:ext cx="1083951"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NFL </a:t>
            </a:r>
          </a:p>
          <a:p>
            <a:pPr algn="ctr"/>
            <a:r>
              <a:rPr lang="en-US" sz="1400">
                <a:latin typeface="Segoe UI Semibold" panose="020B0702040204020203" pitchFamily="34" charset="0"/>
                <a:cs typeface="Segoe UI Semibold" panose="020B0702040204020203" pitchFamily="34" charset="0"/>
              </a:rPr>
              <a:t>Scheduling</a:t>
            </a:r>
          </a:p>
        </p:txBody>
      </p:sp>
      <p:pic>
        <p:nvPicPr>
          <p:cNvPr id="63" name="Picture 2" descr="Image">
            <a:extLst>
              <a:ext uri="{FF2B5EF4-FFF2-40B4-BE49-F238E27FC236}">
                <a16:creationId xmlns:a16="http://schemas.microsoft.com/office/drawing/2014/main" id="{DD2F5F5E-4CAC-4F41-A51C-F8D33A83D40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608238" y="5012458"/>
            <a:ext cx="691498" cy="4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9"/>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20"/>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7C0C-D690-4CF1-A5D2-51DDEECE460E}"/>
              </a:ext>
            </a:extLst>
          </p:cNvPr>
          <p:cNvSpPr>
            <a:spLocks noGrp="1"/>
          </p:cNvSpPr>
          <p:nvPr>
            <p:ph type="title"/>
          </p:nvPr>
        </p:nvSpPr>
        <p:spPr/>
        <p:txBody>
          <a:bodyPr/>
          <a:lstStyle/>
          <a:p>
            <a:r>
              <a:rPr lang="en-US" dirty="0"/>
              <a:t>SMT and Proof Assistants</a:t>
            </a:r>
          </a:p>
        </p:txBody>
      </p:sp>
      <p:sp>
        <p:nvSpPr>
          <p:cNvPr id="4" name="Content Placeholder 3">
            <a:extLst>
              <a:ext uri="{FF2B5EF4-FFF2-40B4-BE49-F238E27FC236}">
                <a16:creationId xmlns:a16="http://schemas.microsoft.com/office/drawing/2014/main" id="{B819FEA6-F90E-6F1C-6D38-DC89850806CC}"/>
              </a:ext>
            </a:extLst>
          </p:cNvPr>
          <p:cNvSpPr>
            <a:spLocks noGrp="1"/>
          </p:cNvSpPr>
          <p:nvPr>
            <p:ph sz="half" idx="1"/>
          </p:nvPr>
        </p:nvSpPr>
        <p:spPr/>
        <p:txBody>
          <a:bodyPr>
            <a:normAutofit fontScale="85000" lnSpcReduction="20000"/>
          </a:bodyPr>
          <a:lstStyle/>
          <a:p>
            <a:r>
              <a:rPr lang="en-US" dirty="0"/>
              <a:t>SMT</a:t>
            </a:r>
          </a:p>
          <a:p>
            <a:endParaRPr lang="en-US" dirty="0"/>
          </a:p>
          <a:p>
            <a:pPr lvl="1"/>
            <a:r>
              <a:rPr lang="en-US" dirty="0"/>
              <a:t>Feed formulas</a:t>
            </a:r>
          </a:p>
          <a:p>
            <a:pPr lvl="2"/>
            <a:r>
              <a:rPr lang="en-US" dirty="0"/>
              <a:t>No assurance of consistency</a:t>
            </a:r>
          </a:p>
          <a:p>
            <a:pPr lvl="1"/>
            <a:r>
              <a:rPr lang="en-US" dirty="0"/>
              <a:t>Built-in theories</a:t>
            </a:r>
          </a:p>
          <a:p>
            <a:pPr lvl="1"/>
            <a:r>
              <a:rPr lang="en-US" dirty="0"/>
              <a:t>Automation is job #1</a:t>
            </a:r>
          </a:p>
          <a:p>
            <a:pPr lvl="1"/>
            <a:r>
              <a:rPr lang="en-US" dirty="0"/>
              <a:t>Poems? Tables with runtimes</a:t>
            </a:r>
          </a:p>
          <a:p>
            <a:pPr lvl="1"/>
            <a:r>
              <a:rPr lang="en-US" dirty="0"/>
              <a:t>LISP, no editors</a:t>
            </a:r>
          </a:p>
          <a:p>
            <a:pPr lvl="1"/>
            <a:r>
              <a:rPr lang="en-US" dirty="0"/>
              <a:t>Type theory as a distraction</a:t>
            </a:r>
          </a:p>
          <a:p>
            <a:pPr lvl="1"/>
            <a:r>
              <a:rPr lang="en-US" dirty="0"/>
              <a:t>Int, Real</a:t>
            </a:r>
          </a:p>
          <a:p>
            <a:pPr lvl="1"/>
            <a:r>
              <a:rPr lang="en-US" dirty="0"/>
              <a:t>Gigantic trusted kernel</a:t>
            </a:r>
          </a:p>
          <a:p>
            <a:pPr lvl="1"/>
            <a:r>
              <a:rPr lang="en-US" dirty="0"/>
              <a:t>Proof validation</a:t>
            </a:r>
          </a:p>
          <a:p>
            <a:pPr lvl="1"/>
            <a:r>
              <a:rPr lang="en-US" dirty="0"/>
              <a:t>Z3: Algorithms, Heuristics, SE customers</a:t>
            </a:r>
          </a:p>
        </p:txBody>
      </p:sp>
      <p:sp>
        <p:nvSpPr>
          <p:cNvPr id="5" name="Content Placeholder 4">
            <a:extLst>
              <a:ext uri="{FF2B5EF4-FFF2-40B4-BE49-F238E27FC236}">
                <a16:creationId xmlns:a16="http://schemas.microsoft.com/office/drawing/2014/main" id="{9230E8FC-5EF1-B946-3A5B-725809D68C48}"/>
              </a:ext>
            </a:extLst>
          </p:cNvPr>
          <p:cNvSpPr>
            <a:spLocks noGrp="1"/>
          </p:cNvSpPr>
          <p:nvPr>
            <p:ph sz="half" idx="2"/>
          </p:nvPr>
        </p:nvSpPr>
        <p:spPr>
          <a:xfrm>
            <a:off x="6172200" y="1825625"/>
            <a:ext cx="5607338" cy="4351338"/>
          </a:xfrm>
        </p:spPr>
        <p:txBody>
          <a:bodyPr>
            <a:normAutofit fontScale="85000" lnSpcReduction="20000"/>
          </a:bodyPr>
          <a:lstStyle/>
          <a:p>
            <a:r>
              <a:rPr lang="en-US" dirty="0"/>
              <a:t>Proof Assistants</a:t>
            </a:r>
          </a:p>
          <a:p>
            <a:endParaRPr lang="en-US" dirty="0"/>
          </a:p>
          <a:p>
            <a:pPr lvl="1"/>
            <a:r>
              <a:rPr lang="en-US" dirty="0"/>
              <a:t>Develop and maintain theories</a:t>
            </a:r>
          </a:p>
          <a:p>
            <a:pPr lvl="2"/>
            <a:r>
              <a:rPr lang="en-US" dirty="0"/>
              <a:t>Ensure consistency</a:t>
            </a:r>
          </a:p>
          <a:p>
            <a:pPr lvl="1"/>
            <a:r>
              <a:rPr lang="en-US" dirty="0"/>
              <a:t>Extensible theories</a:t>
            </a:r>
          </a:p>
          <a:p>
            <a:pPr lvl="1"/>
            <a:r>
              <a:rPr lang="en-US" dirty="0"/>
              <a:t>Empower users to automate</a:t>
            </a:r>
          </a:p>
          <a:p>
            <a:pPr lvl="1"/>
            <a:r>
              <a:rPr lang="en-US" dirty="0"/>
              <a:t>Career defining microcosmos</a:t>
            </a:r>
          </a:p>
          <a:p>
            <a:pPr lvl="1"/>
            <a:r>
              <a:rPr lang="en-US" dirty="0"/>
              <a:t>Editors</a:t>
            </a:r>
          </a:p>
          <a:p>
            <a:pPr lvl="1"/>
            <a:r>
              <a:rPr lang="en-US" dirty="0"/>
              <a:t>Powerful type theories (or ACL2)</a:t>
            </a:r>
          </a:p>
          <a:p>
            <a:pPr lvl="1"/>
            <a:r>
              <a:rPr lang="en-US" dirty="0"/>
              <a:t>Church Numerals, Dedekind cuts</a:t>
            </a:r>
          </a:p>
          <a:p>
            <a:pPr lvl="1"/>
            <a:r>
              <a:rPr lang="en-US" dirty="0"/>
              <a:t>Lean trusted kernels</a:t>
            </a:r>
          </a:p>
          <a:p>
            <a:pPr lvl="1"/>
            <a:r>
              <a:rPr lang="en-US" dirty="0"/>
              <a:t>Consistency by construction</a:t>
            </a:r>
          </a:p>
          <a:p>
            <a:pPr lvl="1"/>
            <a:r>
              <a:rPr lang="en-US" dirty="0"/>
              <a:t>LEAN: early aim articulated as “power of Coq with ease of Isabelle”</a:t>
            </a:r>
          </a:p>
        </p:txBody>
      </p:sp>
      <p:pic>
        <p:nvPicPr>
          <p:cNvPr id="7" name="Picture 6">
            <a:extLst>
              <a:ext uri="{FF2B5EF4-FFF2-40B4-BE49-F238E27FC236}">
                <a16:creationId xmlns:a16="http://schemas.microsoft.com/office/drawing/2014/main" id="{8C194478-7AC2-B49D-D6DE-82BB5A619117}"/>
              </a:ext>
            </a:extLst>
          </p:cNvPr>
          <p:cNvPicPr>
            <a:picLocks noChangeAspect="1"/>
          </p:cNvPicPr>
          <p:nvPr/>
        </p:nvPicPr>
        <p:blipFill>
          <a:blip r:embed="rId2"/>
          <a:stretch>
            <a:fillRect/>
          </a:stretch>
        </p:blipFill>
        <p:spPr>
          <a:xfrm>
            <a:off x="290542" y="409262"/>
            <a:ext cx="5607338" cy="6083613"/>
          </a:xfrm>
          <a:prstGeom prst="rect">
            <a:avLst/>
          </a:prstGeom>
        </p:spPr>
      </p:pic>
    </p:spTree>
    <p:extLst>
      <p:ext uri="{BB962C8B-B14F-4D97-AF65-F5344CB8AC3E}">
        <p14:creationId xmlns:p14="http://schemas.microsoft.com/office/powerpoint/2010/main" val="21187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985332" y="2915244"/>
            <a:ext cx="5642498" cy="357763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AFFD80-E8E2-71A0-5AD0-72C1803A2B41}"/>
                  </a:ext>
                </a:extLst>
              </p:cNvPr>
              <p:cNvSpPr txBox="1"/>
              <p:nvPr/>
            </p:nvSpPr>
            <p:spPr>
              <a:xfrm>
                <a:off x="1298209" y="2555648"/>
                <a:ext cx="1379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𝜑</m:t>
                      </m:r>
                    </m:oMath>
                  </m:oMathPara>
                </a14:m>
                <a:endParaRPr lang="en-US" sz="2800" dirty="0"/>
              </a:p>
            </p:txBody>
          </p:sp>
        </mc:Choice>
        <mc:Fallback xmlns="">
          <p:sp>
            <p:nvSpPr>
              <p:cNvPr id="4" name="TextBox 3">
                <a:extLst>
                  <a:ext uri="{FF2B5EF4-FFF2-40B4-BE49-F238E27FC236}">
                    <a16:creationId xmlns:a16="http://schemas.microsoft.com/office/drawing/2014/main" id="{F6AFFD80-E8E2-71A0-5AD0-72C1803A2B41}"/>
                  </a:ext>
                </a:extLst>
              </p:cNvPr>
              <p:cNvSpPr txBox="1">
                <a:spLocks noRot="1" noChangeAspect="1" noMove="1" noResize="1" noEditPoints="1" noAdjustHandles="1" noChangeArrowheads="1" noChangeShapeType="1" noTextEdit="1"/>
              </p:cNvSpPr>
              <p:nvPr/>
            </p:nvSpPr>
            <p:spPr>
              <a:xfrm>
                <a:off x="1298209" y="2555648"/>
                <a:ext cx="1379545"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Instantiates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a:t>
                </a:r>
                <a:r>
                  <a:rPr lang="en-US" b="1" dirty="0">
                    <a:solidFill>
                      <a:srgbClr val="FF0000"/>
                    </a:solidFill>
                  </a:rPr>
                  <a:t>multiplier circuit</a:t>
                </a:r>
              </a:p>
              <a:p>
                <a:pPr lvl="1"/>
                <a:endParaRPr lang="en-US" dirty="0"/>
              </a:p>
            </p:txBody>
          </p:sp>
        </mc:Choice>
        <mc:Fallback xmlns="">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0F7-3999-C317-DFE2-8F6976C943CA}"/>
              </a:ext>
            </a:extLst>
          </p:cNvPr>
          <p:cNvSpPr>
            <a:spLocks noGrp="1"/>
          </p:cNvSpPr>
          <p:nvPr>
            <p:ph type="title"/>
          </p:nvPr>
        </p:nvSpPr>
        <p:spPr/>
        <p:txBody>
          <a:bodyPr/>
          <a:lstStyle/>
          <a:p>
            <a:r>
              <a:rPr lang="en-US" dirty="0"/>
              <a:t>Revising hypotheses</a:t>
            </a:r>
          </a:p>
        </p:txBody>
      </p:sp>
      <p:sp>
        <p:nvSpPr>
          <p:cNvPr id="5" name="Speech Bubble: Rectangle with Corners Rounded 4">
            <a:extLst>
              <a:ext uri="{FF2B5EF4-FFF2-40B4-BE49-F238E27FC236}">
                <a16:creationId xmlns:a16="http://schemas.microsoft.com/office/drawing/2014/main" id="{31B40AB7-8811-CF5E-3047-C8E8BAF2445A}"/>
              </a:ext>
            </a:extLst>
          </p:cNvPr>
          <p:cNvSpPr/>
          <p:nvPr/>
        </p:nvSpPr>
        <p:spPr>
          <a:xfrm>
            <a:off x="3744039" y="2827208"/>
            <a:ext cx="4640836" cy="2193366"/>
          </a:xfrm>
          <a:prstGeom prst="wedgeRoundRectCallout">
            <a:avLst>
              <a:gd name="adj1" fmla="val -42729"/>
              <a:gd name="adj2" fmla="val -1180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Was this rewrite the real culprit?</a:t>
            </a:r>
          </a:p>
          <a:p>
            <a:pPr algn="ctr"/>
            <a:r>
              <a:rPr lang="en-US" sz="3600" dirty="0"/>
              <a:t>~x = -1 – 1*x</a:t>
            </a:r>
          </a:p>
        </p:txBody>
      </p:sp>
    </p:spTree>
    <p:extLst>
      <p:ext uri="{BB962C8B-B14F-4D97-AF65-F5344CB8AC3E}">
        <p14:creationId xmlns:p14="http://schemas.microsoft.com/office/powerpoint/2010/main" val="190984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2778834" y="2454840"/>
                <a:ext cx="7847276"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0,</m:t>
                      </m:r>
                      <m:r>
                        <a:rPr lang="en-US" sz="2800" b="0" i="1" smtClean="0">
                          <a:latin typeface="Cambria Math" panose="02040503050406030204" pitchFamily="18" charset="0"/>
                        </a:rPr>
                        <m:t>𝑠</m:t>
                      </m:r>
                      <m:r>
                        <a:rPr lang="en-US" sz="2800" b="0" i="1" smtClean="0">
                          <a:latin typeface="Cambria Math" panose="02040503050406030204" pitchFamily="18" charset="0"/>
                        </a:rPr>
                        <m:t>1 ∀</m:t>
                      </m:r>
                      <m:r>
                        <a:rPr lang="en-US" sz="2800" b="0" i="1" smtClean="0">
                          <a:latin typeface="Cambria Math" panose="02040503050406030204" pitchFamily="18" charset="0"/>
                        </a:rPr>
                        <m:t>𝑠</m:t>
                      </m:r>
                      <m:r>
                        <a:rPr lang="en-US" sz="2800" b="0" i="1" smtClean="0">
                          <a:latin typeface="Cambria Math" panose="02040503050406030204" pitchFamily="18" charset="0"/>
                        </a:rPr>
                        <m:t>2 </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r>
                            <a:rPr lang="en-US" sz="2800" i="1">
                              <a:latin typeface="Cambria Math" panose="02040503050406030204" pitchFamily="18" charset="0"/>
                            </a:rPr>
                            <m:t>𝑠</m:t>
                          </m:r>
                          <m:r>
                            <a:rPr lang="en-US" sz="2800" i="1">
                              <a:latin typeface="Cambria Math" panose="02040503050406030204" pitchFamily="18" charset="0"/>
                            </a:rPr>
                            <m:t>2</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e>
                          </m:d>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1∗</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2 &amp; </m:t>
                                  </m:r>
                                  <m:r>
                                    <a:rPr lang="en-US" sz="2800" i="1">
                                      <a:latin typeface="Cambria Math" panose="02040503050406030204" pitchFamily="18" charset="0"/>
                                    </a:rPr>
                                    <m:t>𝑠</m:t>
                                  </m:r>
                                  <m:r>
                                    <a:rPr lang="en-US" sz="2800" i="1">
                                      <a:latin typeface="Cambria Math" panose="02040503050406030204" pitchFamily="18" charset="0"/>
                                    </a:rPr>
                                    <m:t>0</m:t>
                                  </m:r>
                                </m:e>
                              </m:d>
                            </m:e>
                          </m:d>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2778834" y="2454840"/>
                <a:ext cx="7847276" cy="10455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4304608" y="6132797"/>
            <a:ext cx="7739811" cy="646331"/>
          </a:xfrm>
          <a:prstGeom prst="rect">
            <a:avLst/>
          </a:prstGeom>
          <a:noFill/>
        </p:spPr>
        <p:txBody>
          <a:bodyPr wrap="none" rtlCol="0">
            <a:spAutoFit/>
          </a:bodyPr>
          <a:lstStyle/>
          <a:p>
            <a:r>
              <a:rPr lang="en-US" dirty="0">
                <a:hlinkClick r:id="rId3"/>
              </a:rPr>
              <a:t>https://Microsoft.github.io/z3guide/programming/Example%20Programs/MBQI</a:t>
            </a:r>
            <a:r>
              <a:rPr lang="en-US" dirty="0"/>
              <a:t> </a:t>
            </a:r>
          </a:p>
          <a:p>
            <a:r>
              <a:rPr lang="en-US" dirty="0"/>
              <a:t>Solves problem very quickly, no dependency on variable phases</a:t>
            </a:r>
          </a:p>
        </p:txBody>
      </p:sp>
      <p:pic>
        <p:nvPicPr>
          <p:cNvPr id="4" name="Picture 3">
            <a:extLst>
              <a:ext uri="{FF2B5EF4-FFF2-40B4-BE49-F238E27FC236}">
                <a16:creationId xmlns:a16="http://schemas.microsoft.com/office/drawing/2014/main" id="{0133EA94-9141-B52B-B445-9332349F8C4E}"/>
              </a:ext>
            </a:extLst>
          </p:cNvPr>
          <p:cNvPicPr>
            <a:picLocks noChangeAspect="1"/>
          </p:cNvPicPr>
          <p:nvPr/>
        </p:nvPicPr>
        <p:blipFill>
          <a:blip r:embed="rId4"/>
          <a:stretch>
            <a:fillRect/>
          </a:stretch>
        </p:blipFill>
        <p:spPr>
          <a:xfrm>
            <a:off x="4839418" y="1181675"/>
            <a:ext cx="7205001" cy="4991996"/>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normAutofit lnSpcReduction="10000"/>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Shape hypotheses, revisit them</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E6A62C1-5851-EDDC-5392-288120B6E0BD}"/>
              </a:ext>
            </a:extLst>
          </p:cNvPr>
          <p:cNvPicPr>
            <a:picLocks noChangeAspect="1"/>
          </p:cNvPicPr>
          <p:nvPr/>
        </p:nvPicPr>
        <p:blipFill>
          <a:blip r:embed="rId4"/>
          <a:stretch>
            <a:fillRect/>
          </a:stretch>
        </p:blipFill>
        <p:spPr>
          <a:xfrm>
            <a:off x="303060" y="1998375"/>
            <a:ext cx="11142538" cy="1635291"/>
          </a:xfrm>
          <a:prstGeom prst="rect">
            <a:avLst/>
          </a:prstGeom>
        </p:spPr>
      </p:pic>
    </p:spTree>
    <p:extLst>
      <p:ext uri="{BB962C8B-B14F-4D97-AF65-F5344CB8AC3E}">
        <p14:creationId xmlns:p14="http://schemas.microsoft.com/office/powerpoint/2010/main" val="3772035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39325" y="4629856"/>
            <a:ext cx="8912183" cy="461665"/>
          </a:xfrm>
          <a:prstGeom prst="rect">
            <a:avLst/>
          </a:prstGeom>
          <a:noFill/>
        </p:spPr>
        <p:txBody>
          <a:bodyPr wrap="none" rtlCol="0">
            <a:spAutoFit/>
          </a:bodyPr>
          <a:lstStyle/>
          <a:p>
            <a:r>
              <a:rPr lang="en-US" sz="2400" dirty="0"/>
              <a:t>Compile to SAT		Compile to SAT + E		</a:t>
            </a:r>
            <a:r>
              <a:rPr lang="en-US" sz="2400" dirty="0">
                <a:solidFill>
                  <a:schemeClr val="bg1">
                    <a:lumMod val="50000"/>
                  </a:schemeClr>
                </a:solidFill>
              </a:rPr>
              <a:t>Word level</a:t>
            </a:r>
          </a:p>
        </p:txBody>
      </p:sp>
    </p:spTree>
    <p:extLst>
      <p:ext uri="{BB962C8B-B14F-4D97-AF65-F5344CB8AC3E}">
        <p14:creationId xmlns:p14="http://schemas.microsoft.com/office/powerpoint/2010/main" val="272936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354199" y="4545377"/>
            <a:ext cx="2604880" cy="523220"/>
          </a:xfrm>
          <a:prstGeom prst="rect">
            <a:avLst/>
          </a:prstGeom>
          <a:noFill/>
        </p:spPr>
        <p:txBody>
          <a:bodyPr wrap="none" rtlCol="0">
            <a:spAutoFit/>
          </a:bodyPr>
          <a:lstStyle/>
          <a:p>
            <a:r>
              <a:rPr lang="en-US" sz="2800"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283342" y="4545377"/>
            <a:ext cx="5179559" cy="523220"/>
          </a:xfrm>
          <a:prstGeom prst="rect">
            <a:avLst/>
          </a:prstGeom>
          <a:noFill/>
        </p:spPr>
        <p:txBody>
          <a:bodyPr wrap="none" rtlCol="0">
            <a:spAutoFit/>
          </a:bodyPr>
          <a:lstStyle/>
          <a:p>
            <a:r>
              <a:rPr lang="en-US" sz="2800"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6" name="TextBox 5"/>
              <p:cNvSpPr txBox="1"/>
              <p:nvPr/>
            </p:nvSpPr>
            <p:spPr>
              <a:xfrm>
                <a:off x="2971800" y="2259575"/>
                <a:ext cx="5650586"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smtClean="0">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2971800" y="2259575"/>
                <a:ext cx="5650586"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mc:Choice xmlns:a14="http://schemas.microsoft.com/office/drawing/2010/main" Requires="a14">
          <p:sp>
            <p:nvSpPr>
              <p:cNvPr id="10" name="TextBox 9"/>
              <p:cNvSpPr txBox="1"/>
              <p:nvPr/>
            </p:nvSpPr>
            <p:spPr>
              <a:xfrm>
                <a:off x="2971800" y="2259575"/>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p:sp>
            <p:nvSpPr>
              <p:cNvPr id="10" name="TextBox 9"/>
              <p:cNvSpPr txBox="1">
                <a:spLocks noRot="1" noChangeAspect="1" noMove="1" noResize="1" noEditPoints="1" noAdjustHandles="1" noChangeArrowheads="1" noChangeShapeType="1" noTextEdit="1"/>
              </p:cNvSpPr>
              <p:nvPr/>
            </p:nvSpPr>
            <p:spPr>
              <a:xfrm>
                <a:off x="2971800" y="2259575"/>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5635</TotalTime>
  <Words>6756</Words>
  <Application>Microsoft Office PowerPoint</Application>
  <PresentationFormat>Widescreen</PresentationFormat>
  <Paragraphs>1380</Paragraphs>
  <Slides>131</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131</vt:i4>
      </vt:variant>
    </vt:vector>
  </HeadingPairs>
  <TitlesOfParts>
    <vt:vector size="142" baseType="lpstr">
      <vt:lpstr>STCaiyun</vt: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But, what about</vt:lpstr>
      <vt:lpstr>PowerPoint Presentation</vt:lpstr>
      <vt:lpstr>Verified systems at SOSP, OSDI</vt:lpstr>
      <vt:lpstr>Languages for verifying systems code</vt:lpstr>
      <vt:lpstr>Languages for verifying/safe systems code</vt:lpstr>
      <vt:lpstr>PowerPoint Presentation</vt:lpstr>
      <vt:lpstr>SMT and Proof Assistants</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Revising hypotheses</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QSAT</vt:lpstr>
      <vt:lpstr>MBP </vt:lpstr>
      <vt:lpstr>MBP – model-based projection  </vt:lpstr>
      <vt:lpstr>MBP – theories </vt:lpstr>
      <vt:lpstr>PowerPoint Presentation</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Tutorial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314</cp:revision>
  <dcterms:created xsi:type="dcterms:W3CDTF">2020-08-26T00:59:18Z</dcterms:created>
  <dcterms:modified xsi:type="dcterms:W3CDTF">2023-01-16T20:16:37Z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